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notesSlides/notesSlide63.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slides/slide77.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diagrams/colors20.xml" ContentType="application/vnd.openxmlformats-officedocument.drawingml.diagramColors+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Override PartName="/ppt/diagrams/quickStyle19.xml" ContentType="application/vnd.openxmlformats-officedocument.drawingml.diagramStyl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notesSlides/notesSlide32.xml" ContentType="application/vnd.openxmlformats-officedocument.presentationml.notesSlide+xml"/>
  <Override PartName="/ppt/diagrams/layout19.xml" ContentType="application/vnd.openxmlformats-officedocument.drawingml.diagramLayout+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notesSlides/notesSlide40.xml" ContentType="application/vnd.openxmlformats-officedocument.presentationml.notesSlide+xml"/>
  <Override PartName="/ppt/diagrams/colors19.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diagrams/quickStyle18.xml" ContentType="application/vnd.openxmlformats-officedocument.drawingml.diagramStyle+xml"/>
  <Override PartName="/ppt/notesSlides/notesSlide5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4" r:id="rId18"/>
    <p:sldId id="276" r:id="rId19"/>
    <p:sldId id="277" r:id="rId20"/>
    <p:sldId id="268" r:id="rId21"/>
    <p:sldId id="273" r:id="rId22"/>
    <p:sldId id="275" r:id="rId23"/>
    <p:sldId id="278" r:id="rId24"/>
    <p:sldId id="279" r:id="rId25"/>
    <p:sldId id="284" r:id="rId26"/>
    <p:sldId id="285" r:id="rId27"/>
    <p:sldId id="286" r:id="rId28"/>
    <p:sldId id="287" r:id="rId29"/>
    <p:sldId id="289" r:id="rId30"/>
    <p:sldId id="306" r:id="rId31"/>
    <p:sldId id="294" r:id="rId32"/>
    <p:sldId id="290" r:id="rId33"/>
    <p:sldId id="288" r:id="rId34"/>
    <p:sldId id="291" r:id="rId35"/>
    <p:sldId id="292" r:id="rId36"/>
    <p:sldId id="293" r:id="rId37"/>
    <p:sldId id="298" r:id="rId38"/>
    <p:sldId id="295" r:id="rId39"/>
    <p:sldId id="296" r:id="rId40"/>
    <p:sldId id="297" r:id="rId41"/>
    <p:sldId id="299" r:id="rId42"/>
    <p:sldId id="300" r:id="rId43"/>
    <p:sldId id="301"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04" r:id="rId8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0B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56" autoAdjust="0"/>
    <p:restoredTop sz="94660"/>
  </p:normalViewPr>
  <p:slideViewPr>
    <p:cSldViewPr>
      <p:cViewPr>
        <p:scale>
          <a:sx n="70" d="100"/>
          <a:sy n="70" d="100"/>
        </p:scale>
        <p:origin x="-1284"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iagrams/_rels/data7.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E23A1-008E-4865-98E9-947947573335}" type="doc">
      <dgm:prSet loTypeId="urn:microsoft.com/office/officeart/2005/8/layout/radial6" loCatId="cycle" qsTypeId="urn:microsoft.com/office/officeart/2005/8/quickstyle/3d4" qsCatId="3D" csTypeId="urn:microsoft.com/office/officeart/2005/8/colors/colorful3" csCatId="colorful" phldr="1"/>
      <dgm:spPr/>
      <dgm:t>
        <a:bodyPr/>
        <a:lstStyle/>
        <a:p>
          <a:endParaRPr lang="fr-FR"/>
        </a:p>
      </dgm:t>
    </dgm:pt>
    <dgm:pt modelId="{52AFAE4D-2352-42F9-9197-C229C096FE82}">
      <dgm:prSet phldrT="[Texte]" custT="1"/>
      <dgm:spPr/>
      <dgm:t>
        <a:bodyPr/>
        <a:lstStyle/>
        <a:p>
          <a:r>
            <a:rPr lang="fr-FR" sz="2400" b="1" u="sng" smtClean="0">
              <a:solidFill>
                <a:schemeClr val="tx1"/>
              </a:solidFill>
            </a:rPr>
            <a:t>L’entreprise doit être compétitive</a:t>
          </a:r>
          <a:endParaRPr lang="fr-FR" sz="2400" b="1" u="sng" dirty="0">
            <a:solidFill>
              <a:schemeClr val="tx1"/>
            </a:solidFill>
          </a:endParaRPr>
        </a:p>
      </dgm:t>
    </dgm:pt>
    <dgm:pt modelId="{8C339E24-AF7B-4893-A4D9-7FC7094C2660}" type="parTrans" cxnId="{BFFFB9FB-035E-443F-AEF5-495554CC7C23}">
      <dgm:prSet/>
      <dgm:spPr/>
      <dgm:t>
        <a:bodyPr/>
        <a:lstStyle/>
        <a:p>
          <a:endParaRPr lang="fr-FR" sz="2400">
            <a:solidFill>
              <a:schemeClr val="tx1"/>
            </a:solidFill>
          </a:endParaRPr>
        </a:p>
      </dgm:t>
    </dgm:pt>
    <dgm:pt modelId="{889113FA-DB92-4DD6-8A57-516CFFA9BEF6}" type="sibTrans" cxnId="{BFFFB9FB-035E-443F-AEF5-495554CC7C23}">
      <dgm:prSet/>
      <dgm:spPr/>
      <dgm:t>
        <a:bodyPr/>
        <a:lstStyle/>
        <a:p>
          <a:endParaRPr lang="fr-FR" sz="2400">
            <a:solidFill>
              <a:schemeClr val="tx1"/>
            </a:solidFill>
          </a:endParaRPr>
        </a:p>
      </dgm:t>
    </dgm:pt>
    <dgm:pt modelId="{2D99C0FD-080F-466E-A2F9-1491BEABA49E}">
      <dgm:prSet phldrT="[Texte]" custT="1"/>
      <dgm:spPr/>
      <dgm:t>
        <a:bodyPr/>
        <a:lstStyle/>
        <a:p>
          <a:r>
            <a:rPr lang="fr-FR" sz="2400" dirty="0" smtClean="0">
              <a:solidFill>
                <a:schemeClr val="tx1"/>
              </a:solidFill>
            </a:rPr>
            <a:t>Ouverture de nouveaux marchés</a:t>
          </a:r>
          <a:endParaRPr lang="fr-FR" sz="2400" dirty="0">
            <a:solidFill>
              <a:schemeClr val="tx1"/>
            </a:solidFill>
          </a:endParaRPr>
        </a:p>
      </dgm:t>
    </dgm:pt>
    <dgm:pt modelId="{38F4A824-7183-42F9-AF59-E24E1E8EB716}" type="parTrans" cxnId="{08E5F4C1-9FE9-48E0-B293-3B44469A1F2C}">
      <dgm:prSet/>
      <dgm:spPr/>
      <dgm:t>
        <a:bodyPr/>
        <a:lstStyle/>
        <a:p>
          <a:endParaRPr lang="fr-FR" sz="2400">
            <a:solidFill>
              <a:schemeClr val="tx1"/>
            </a:solidFill>
          </a:endParaRPr>
        </a:p>
      </dgm:t>
    </dgm:pt>
    <dgm:pt modelId="{18E61E26-CE81-4C0F-A756-48157EEAA767}" type="sibTrans" cxnId="{08E5F4C1-9FE9-48E0-B293-3B44469A1F2C}">
      <dgm:prSet/>
      <dgm:spPr/>
      <dgm:t>
        <a:bodyPr/>
        <a:lstStyle/>
        <a:p>
          <a:endParaRPr lang="fr-FR" sz="2400">
            <a:solidFill>
              <a:schemeClr val="tx1"/>
            </a:solidFill>
          </a:endParaRPr>
        </a:p>
      </dgm:t>
    </dgm:pt>
    <dgm:pt modelId="{81EDF149-79E6-425F-8599-04481BF19AA1}">
      <dgm:prSet phldrT="[Texte]" custT="1"/>
      <dgm:spPr/>
      <dgm:t>
        <a:bodyPr/>
        <a:lstStyle/>
        <a:p>
          <a:r>
            <a:rPr lang="fr-FR" sz="2400" dirty="0" smtClean="0">
              <a:solidFill>
                <a:schemeClr val="tx1"/>
              </a:solidFill>
            </a:rPr>
            <a:t>Réduction de la durée de vie des produits</a:t>
          </a:r>
          <a:endParaRPr lang="fr-FR" sz="2400" dirty="0">
            <a:solidFill>
              <a:schemeClr val="tx1"/>
            </a:solidFill>
          </a:endParaRPr>
        </a:p>
      </dgm:t>
    </dgm:pt>
    <dgm:pt modelId="{5B021BC9-3CF8-4BE0-81CB-44044D9CCAA8}" type="parTrans" cxnId="{01450D69-39CA-44E0-834A-7CA1B7C896DA}">
      <dgm:prSet/>
      <dgm:spPr/>
      <dgm:t>
        <a:bodyPr/>
        <a:lstStyle/>
        <a:p>
          <a:endParaRPr lang="fr-FR" sz="2400">
            <a:solidFill>
              <a:schemeClr val="tx1"/>
            </a:solidFill>
          </a:endParaRPr>
        </a:p>
      </dgm:t>
    </dgm:pt>
    <dgm:pt modelId="{66022E39-FE62-4589-B1B6-1DC74D724203}" type="sibTrans" cxnId="{01450D69-39CA-44E0-834A-7CA1B7C896DA}">
      <dgm:prSet/>
      <dgm:spPr/>
      <dgm:t>
        <a:bodyPr/>
        <a:lstStyle/>
        <a:p>
          <a:endParaRPr lang="fr-FR" sz="2400">
            <a:solidFill>
              <a:schemeClr val="tx1"/>
            </a:solidFill>
          </a:endParaRPr>
        </a:p>
      </dgm:t>
    </dgm:pt>
    <dgm:pt modelId="{1237EDEA-A0EE-4778-A7E9-F70B96A94B39}">
      <dgm:prSet phldrT="[Texte]" custT="1"/>
      <dgm:spPr/>
      <dgm:t>
        <a:bodyPr/>
        <a:lstStyle/>
        <a:p>
          <a:r>
            <a:rPr lang="fr-FR" sz="2400" dirty="0" smtClean="0">
              <a:solidFill>
                <a:schemeClr val="tx1"/>
              </a:solidFill>
            </a:rPr>
            <a:t>Niveau d’exigence de la clientèle</a:t>
          </a:r>
          <a:endParaRPr lang="fr-FR" sz="2400" dirty="0">
            <a:solidFill>
              <a:schemeClr val="tx1"/>
            </a:solidFill>
          </a:endParaRPr>
        </a:p>
      </dgm:t>
    </dgm:pt>
    <dgm:pt modelId="{B881527B-1223-4D8F-887B-91663D9F4922}" type="parTrans" cxnId="{020DA04E-3F28-4307-B078-0F6AD7F77D89}">
      <dgm:prSet/>
      <dgm:spPr/>
      <dgm:t>
        <a:bodyPr/>
        <a:lstStyle/>
        <a:p>
          <a:endParaRPr lang="fr-FR" sz="2400">
            <a:solidFill>
              <a:schemeClr val="tx1"/>
            </a:solidFill>
          </a:endParaRPr>
        </a:p>
      </dgm:t>
    </dgm:pt>
    <dgm:pt modelId="{57C284D3-0EA2-4920-B645-3EAECA4D4836}" type="sibTrans" cxnId="{020DA04E-3F28-4307-B078-0F6AD7F77D89}">
      <dgm:prSet/>
      <dgm:spPr/>
      <dgm:t>
        <a:bodyPr/>
        <a:lstStyle/>
        <a:p>
          <a:endParaRPr lang="fr-FR" sz="2400">
            <a:solidFill>
              <a:schemeClr val="tx1"/>
            </a:solidFill>
          </a:endParaRPr>
        </a:p>
      </dgm:t>
    </dgm:pt>
    <dgm:pt modelId="{48838EFA-26AF-4BF6-8AFA-0F4792C418B5}">
      <dgm:prSet phldrT="[Texte]" custT="1"/>
      <dgm:spPr/>
      <dgm:t>
        <a:bodyPr/>
        <a:lstStyle/>
        <a:p>
          <a:r>
            <a:rPr lang="fr-FR" sz="2400" smtClean="0">
              <a:solidFill>
                <a:schemeClr val="tx1"/>
              </a:solidFill>
            </a:rPr>
            <a:t>Pression de la concurrence</a:t>
          </a:r>
          <a:endParaRPr lang="fr-FR" sz="2400" dirty="0">
            <a:solidFill>
              <a:schemeClr val="tx1"/>
            </a:solidFill>
          </a:endParaRPr>
        </a:p>
      </dgm:t>
    </dgm:pt>
    <dgm:pt modelId="{046C099A-BD65-4C6D-8AD0-22FD12B584E7}" type="parTrans" cxnId="{A3D829C2-01DC-4BC1-B73B-15C029CBEA4B}">
      <dgm:prSet/>
      <dgm:spPr/>
      <dgm:t>
        <a:bodyPr/>
        <a:lstStyle/>
        <a:p>
          <a:endParaRPr lang="fr-FR" sz="2400">
            <a:solidFill>
              <a:schemeClr val="tx1"/>
            </a:solidFill>
          </a:endParaRPr>
        </a:p>
      </dgm:t>
    </dgm:pt>
    <dgm:pt modelId="{8B734C09-0642-4090-A4C2-3B59F3E2538F}" type="sibTrans" cxnId="{A3D829C2-01DC-4BC1-B73B-15C029CBEA4B}">
      <dgm:prSet/>
      <dgm:spPr/>
      <dgm:t>
        <a:bodyPr/>
        <a:lstStyle/>
        <a:p>
          <a:endParaRPr lang="fr-FR" sz="2400">
            <a:solidFill>
              <a:schemeClr val="tx1"/>
            </a:solidFill>
          </a:endParaRPr>
        </a:p>
      </dgm:t>
    </dgm:pt>
    <dgm:pt modelId="{8B5983FC-F84C-4BBA-84DC-B81004CC5BFF}" type="pres">
      <dgm:prSet presAssocID="{0A7E23A1-008E-4865-98E9-947947573335}" presName="Name0" presStyleCnt="0">
        <dgm:presLayoutVars>
          <dgm:chMax val="1"/>
          <dgm:dir/>
          <dgm:animLvl val="ctr"/>
          <dgm:resizeHandles val="exact"/>
        </dgm:presLayoutVars>
      </dgm:prSet>
      <dgm:spPr/>
      <dgm:t>
        <a:bodyPr/>
        <a:lstStyle/>
        <a:p>
          <a:endParaRPr lang="fr-FR"/>
        </a:p>
      </dgm:t>
    </dgm:pt>
    <dgm:pt modelId="{D0C83F92-33EC-45A6-804C-B9BB272C561E}" type="pres">
      <dgm:prSet presAssocID="{52AFAE4D-2352-42F9-9197-C229C096FE82}" presName="centerShape" presStyleLbl="node0" presStyleIdx="0" presStyleCnt="1" custScaleX="138069" custScaleY="81368" custLinFactNeighborX="12464" custLinFactNeighborY="-270"/>
      <dgm:spPr/>
      <dgm:t>
        <a:bodyPr/>
        <a:lstStyle/>
        <a:p>
          <a:endParaRPr lang="fr-FR"/>
        </a:p>
      </dgm:t>
    </dgm:pt>
    <dgm:pt modelId="{E3433D8C-D69D-4035-B466-FBE8DF431C66}" type="pres">
      <dgm:prSet presAssocID="{2D99C0FD-080F-466E-A2F9-1491BEABA49E}" presName="node" presStyleLbl="node1" presStyleIdx="0" presStyleCnt="4" custScaleX="163585" custScaleY="111247" custRadScaleRad="102090" custRadScaleInc="42113">
        <dgm:presLayoutVars>
          <dgm:bulletEnabled val="1"/>
        </dgm:presLayoutVars>
      </dgm:prSet>
      <dgm:spPr/>
      <dgm:t>
        <a:bodyPr/>
        <a:lstStyle/>
        <a:p>
          <a:endParaRPr lang="fr-FR"/>
        </a:p>
      </dgm:t>
    </dgm:pt>
    <dgm:pt modelId="{D1618741-5B33-453F-8D71-113B9FD4D425}" type="pres">
      <dgm:prSet presAssocID="{2D99C0FD-080F-466E-A2F9-1491BEABA49E}" presName="dummy" presStyleCnt="0"/>
      <dgm:spPr/>
      <dgm:t>
        <a:bodyPr/>
        <a:lstStyle/>
        <a:p>
          <a:endParaRPr lang="fr-FR"/>
        </a:p>
      </dgm:t>
    </dgm:pt>
    <dgm:pt modelId="{01961BC1-A689-4DAC-91D7-97BCCD15EA61}" type="pres">
      <dgm:prSet presAssocID="{18E61E26-CE81-4C0F-A756-48157EEAA767}" presName="sibTrans" presStyleLbl="sibTrans2D1" presStyleIdx="0" presStyleCnt="4" custScaleX="133481" custLinFactNeighborX="-3484" custLinFactNeighborY="3021"/>
      <dgm:spPr/>
      <dgm:t>
        <a:bodyPr/>
        <a:lstStyle/>
        <a:p>
          <a:endParaRPr lang="fr-FR"/>
        </a:p>
      </dgm:t>
    </dgm:pt>
    <dgm:pt modelId="{3AC553CF-C093-4E27-ACD8-DD0A9FC41C8E}" type="pres">
      <dgm:prSet presAssocID="{81EDF149-79E6-425F-8599-04481BF19AA1}" presName="node" presStyleLbl="node1" presStyleIdx="1" presStyleCnt="4" custScaleX="181214" custScaleY="122153" custRadScaleRad="155321" custRadScaleInc="888">
        <dgm:presLayoutVars>
          <dgm:bulletEnabled val="1"/>
        </dgm:presLayoutVars>
      </dgm:prSet>
      <dgm:spPr/>
      <dgm:t>
        <a:bodyPr/>
        <a:lstStyle/>
        <a:p>
          <a:endParaRPr lang="fr-FR"/>
        </a:p>
      </dgm:t>
    </dgm:pt>
    <dgm:pt modelId="{1E26E319-9E13-4350-919C-45D09F8C5649}" type="pres">
      <dgm:prSet presAssocID="{81EDF149-79E6-425F-8599-04481BF19AA1}" presName="dummy" presStyleCnt="0"/>
      <dgm:spPr/>
      <dgm:t>
        <a:bodyPr/>
        <a:lstStyle/>
        <a:p>
          <a:endParaRPr lang="fr-FR"/>
        </a:p>
      </dgm:t>
    </dgm:pt>
    <dgm:pt modelId="{7C4E93C2-AD46-4051-BFC8-B622FCA5F1F1}" type="pres">
      <dgm:prSet presAssocID="{66022E39-FE62-4589-B1B6-1DC74D724203}" presName="sibTrans" presStyleLbl="sibTrans2D1" presStyleIdx="1" presStyleCnt="4" custScaleX="129969"/>
      <dgm:spPr/>
      <dgm:t>
        <a:bodyPr/>
        <a:lstStyle/>
        <a:p>
          <a:endParaRPr lang="fr-FR"/>
        </a:p>
      </dgm:t>
    </dgm:pt>
    <dgm:pt modelId="{82184DB9-B1F7-4BC4-AC5B-314930FBBB60}" type="pres">
      <dgm:prSet presAssocID="{1237EDEA-A0EE-4778-A7E9-F70B96A94B39}" presName="node" presStyleLbl="node1" presStyleIdx="2" presStyleCnt="4" custScaleX="169670" custScaleY="111247" custRadScaleRad="110590" custRadScaleInc="-54087">
        <dgm:presLayoutVars>
          <dgm:bulletEnabled val="1"/>
        </dgm:presLayoutVars>
      </dgm:prSet>
      <dgm:spPr/>
      <dgm:t>
        <a:bodyPr/>
        <a:lstStyle/>
        <a:p>
          <a:endParaRPr lang="fr-FR"/>
        </a:p>
      </dgm:t>
    </dgm:pt>
    <dgm:pt modelId="{368D3263-5C79-4906-BE8B-80BD9E505870}" type="pres">
      <dgm:prSet presAssocID="{1237EDEA-A0EE-4778-A7E9-F70B96A94B39}" presName="dummy" presStyleCnt="0"/>
      <dgm:spPr/>
      <dgm:t>
        <a:bodyPr/>
        <a:lstStyle/>
        <a:p>
          <a:endParaRPr lang="fr-FR"/>
        </a:p>
      </dgm:t>
    </dgm:pt>
    <dgm:pt modelId="{2DC57B78-053C-481B-805F-2894D1BEF3CF}" type="pres">
      <dgm:prSet presAssocID="{57C284D3-0EA2-4920-B645-3EAECA4D4836}" presName="sibTrans" presStyleLbl="sibTrans2D1" presStyleIdx="2" presStyleCnt="4" custScaleX="115918"/>
      <dgm:spPr/>
      <dgm:t>
        <a:bodyPr/>
        <a:lstStyle/>
        <a:p>
          <a:endParaRPr lang="fr-FR"/>
        </a:p>
      </dgm:t>
    </dgm:pt>
    <dgm:pt modelId="{E9C9F1B5-A888-4967-84DC-6360B7888228}" type="pres">
      <dgm:prSet presAssocID="{48838EFA-26AF-4BF6-8AFA-0F4792C418B5}" presName="node" presStyleLbl="node1" presStyleIdx="3" presStyleCnt="4" custScaleX="163588" custScaleY="95960" custRadScaleRad="99169" custRadScaleInc="-818">
        <dgm:presLayoutVars>
          <dgm:bulletEnabled val="1"/>
        </dgm:presLayoutVars>
      </dgm:prSet>
      <dgm:spPr/>
      <dgm:t>
        <a:bodyPr/>
        <a:lstStyle/>
        <a:p>
          <a:endParaRPr lang="fr-FR"/>
        </a:p>
      </dgm:t>
    </dgm:pt>
    <dgm:pt modelId="{0F11E866-9811-461B-A26D-D05B47F635ED}" type="pres">
      <dgm:prSet presAssocID="{48838EFA-26AF-4BF6-8AFA-0F4792C418B5}" presName="dummy" presStyleCnt="0"/>
      <dgm:spPr/>
      <dgm:t>
        <a:bodyPr/>
        <a:lstStyle/>
        <a:p>
          <a:endParaRPr lang="fr-FR"/>
        </a:p>
      </dgm:t>
    </dgm:pt>
    <dgm:pt modelId="{C8C77FF5-AA99-4C87-AF5D-F6074898FE54}" type="pres">
      <dgm:prSet presAssocID="{8B734C09-0642-4090-A4C2-3B59F3E2538F}" presName="sibTrans" presStyleLbl="sibTrans2D1" presStyleIdx="3" presStyleCnt="4" custScaleX="122943" custLinFactNeighborX="3112" custLinFactNeighborY="-356"/>
      <dgm:spPr/>
      <dgm:t>
        <a:bodyPr/>
        <a:lstStyle/>
        <a:p>
          <a:endParaRPr lang="fr-FR"/>
        </a:p>
      </dgm:t>
    </dgm:pt>
  </dgm:ptLst>
  <dgm:cxnLst>
    <dgm:cxn modelId="{DBA9F04B-8F92-4130-9A0E-19FE5AD6626A}" type="presOf" srcId="{57C284D3-0EA2-4920-B645-3EAECA4D4836}" destId="{2DC57B78-053C-481B-805F-2894D1BEF3CF}" srcOrd="0" destOrd="0" presId="urn:microsoft.com/office/officeart/2005/8/layout/radial6"/>
    <dgm:cxn modelId="{A3D829C2-01DC-4BC1-B73B-15C029CBEA4B}" srcId="{52AFAE4D-2352-42F9-9197-C229C096FE82}" destId="{48838EFA-26AF-4BF6-8AFA-0F4792C418B5}" srcOrd="3" destOrd="0" parTransId="{046C099A-BD65-4C6D-8AD0-22FD12B584E7}" sibTransId="{8B734C09-0642-4090-A4C2-3B59F3E2538F}"/>
    <dgm:cxn modelId="{7915BD48-EC92-4233-9542-1A4722B7DA9F}" type="presOf" srcId="{0A7E23A1-008E-4865-98E9-947947573335}" destId="{8B5983FC-F84C-4BBA-84DC-B81004CC5BFF}" srcOrd="0" destOrd="0" presId="urn:microsoft.com/office/officeart/2005/8/layout/radial6"/>
    <dgm:cxn modelId="{01450D69-39CA-44E0-834A-7CA1B7C896DA}" srcId="{52AFAE4D-2352-42F9-9197-C229C096FE82}" destId="{81EDF149-79E6-425F-8599-04481BF19AA1}" srcOrd="1" destOrd="0" parTransId="{5B021BC9-3CF8-4BE0-81CB-44044D9CCAA8}" sibTransId="{66022E39-FE62-4589-B1B6-1DC74D724203}"/>
    <dgm:cxn modelId="{020DA04E-3F28-4307-B078-0F6AD7F77D89}" srcId="{52AFAE4D-2352-42F9-9197-C229C096FE82}" destId="{1237EDEA-A0EE-4778-A7E9-F70B96A94B39}" srcOrd="2" destOrd="0" parTransId="{B881527B-1223-4D8F-887B-91663D9F4922}" sibTransId="{57C284D3-0EA2-4920-B645-3EAECA4D4836}"/>
    <dgm:cxn modelId="{A3B9419B-0CC4-4006-B53A-F6B470C61564}" type="presOf" srcId="{81EDF149-79E6-425F-8599-04481BF19AA1}" destId="{3AC553CF-C093-4E27-ACD8-DD0A9FC41C8E}" srcOrd="0" destOrd="0" presId="urn:microsoft.com/office/officeart/2005/8/layout/radial6"/>
    <dgm:cxn modelId="{9B84A298-7A28-4792-90BF-756FA9E74DBC}" type="presOf" srcId="{52AFAE4D-2352-42F9-9197-C229C096FE82}" destId="{D0C83F92-33EC-45A6-804C-B9BB272C561E}" srcOrd="0" destOrd="0" presId="urn:microsoft.com/office/officeart/2005/8/layout/radial6"/>
    <dgm:cxn modelId="{1F368D15-6F88-4D85-9308-7E8BBA2758FE}" type="presOf" srcId="{2D99C0FD-080F-466E-A2F9-1491BEABA49E}" destId="{E3433D8C-D69D-4035-B466-FBE8DF431C66}" srcOrd="0" destOrd="0" presId="urn:microsoft.com/office/officeart/2005/8/layout/radial6"/>
    <dgm:cxn modelId="{BFFFB9FB-035E-443F-AEF5-495554CC7C23}" srcId="{0A7E23A1-008E-4865-98E9-947947573335}" destId="{52AFAE4D-2352-42F9-9197-C229C096FE82}" srcOrd="0" destOrd="0" parTransId="{8C339E24-AF7B-4893-A4D9-7FC7094C2660}" sibTransId="{889113FA-DB92-4DD6-8A57-516CFFA9BEF6}"/>
    <dgm:cxn modelId="{F9E06F5A-612E-4490-B340-DF4FDE5EE11E}" type="presOf" srcId="{18E61E26-CE81-4C0F-A756-48157EEAA767}" destId="{01961BC1-A689-4DAC-91D7-97BCCD15EA61}" srcOrd="0" destOrd="0" presId="urn:microsoft.com/office/officeart/2005/8/layout/radial6"/>
    <dgm:cxn modelId="{BDD27E80-2235-42B2-A6AF-270362D5F7D4}" type="presOf" srcId="{66022E39-FE62-4589-B1B6-1DC74D724203}" destId="{7C4E93C2-AD46-4051-BFC8-B622FCA5F1F1}" srcOrd="0" destOrd="0" presId="urn:microsoft.com/office/officeart/2005/8/layout/radial6"/>
    <dgm:cxn modelId="{6DFBC554-AA34-4EBB-99BE-115C43F1693E}" type="presOf" srcId="{8B734C09-0642-4090-A4C2-3B59F3E2538F}" destId="{C8C77FF5-AA99-4C87-AF5D-F6074898FE54}" srcOrd="0" destOrd="0" presId="urn:microsoft.com/office/officeart/2005/8/layout/radial6"/>
    <dgm:cxn modelId="{27BA508E-20D4-4BC6-A2CE-ED140D321F8E}" type="presOf" srcId="{48838EFA-26AF-4BF6-8AFA-0F4792C418B5}" destId="{E9C9F1B5-A888-4967-84DC-6360B7888228}" srcOrd="0" destOrd="0" presId="urn:microsoft.com/office/officeart/2005/8/layout/radial6"/>
    <dgm:cxn modelId="{117335EE-D84C-4D96-9F2C-31CFF057A5CA}" type="presOf" srcId="{1237EDEA-A0EE-4778-A7E9-F70B96A94B39}" destId="{82184DB9-B1F7-4BC4-AC5B-314930FBBB60}" srcOrd="0" destOrd="0" presId="urn:microsoft.com/office/officeart/2005/8/layout/radial6"/>
    <dgm:cxn modelId="{08E5F4C1-9FE9-48E0-B293-3B44469A1F2C}" srcId="{52AFAE4D-2352-42F9-9197-C229C096FE82}" destId="{2D99C0FD-080F-466E-A2F9-1491BEABA49E}" srcOrd="0" destOrd="0" parTransId="{38F4A824-7183-42F9-AF59-E24E1E8EB716}" sibTransId="{18E61E26-CE81-4C0F-A756-48157EEAA767}"/>
    <dgm:cxn modelId="{B693C55C-AAE4-4BF3-9347-E5EA216E9836}" type="presParOf" srcId="{8B5983FC-F84C-4BBA-84DC-B81004CC5BFF}" destId="{D0C83F92-33EC-45A6-804C-B9BB272C561E}" srcOrd="0" destOrd="0" presId="urn:microsoft.com/office/officeart/2005/8/layout/radial6"/>
    <dgm:cxn modelId="{86F070F3-6013-411C-8729-A2BDCB20A449}" type="presParOf" srcId="{8B5983FC-F84C-4BBA-84DC-B81004CC5BFF}" destId="{E3433D8C-D69D-4035-B466-FBE8DF431C66}" srcOrd="1" destOrd="0" presId="urn:microsoft.com/office/officeart/2005/8/layout/radial6"/>
    <dgm:cxn modelId="{92437D2B-FA71-4A44-8460-B3AAD0E6C04E}" type="presParOf" srcId="{8B5983FC-F84C-4BBA-84DC-B81004CC5BFF}" destId="{D1618741-5B33-453F-8D71-113B9FD4D425}" srcOrd="2" destOrd="0" presId="urn:microsoft.com/office/officeart/2005/8/layout/radial6"/>
    <dgm:cxn modelId="{D9844A1F-71ED-4C96-B1E5-97EFACB1A8A9}" type="presParOf" srcId="{8B5983FC-F84C-4BBA-84DC-B81004CC5BFF}" destId="{01961BC1-A689-4DAC-91D7-97BCCD15EA61}" srcOrd="3" destOrd="0" presId="urn:microsoft.com/office/officeart/2005/8/layout/radial6"/>
    <dgm:cxn modelId="{5FAA9BE6-8F89-4421-A059-FBE63B6F8889}" type="presParOf" srcId="{8B5983FC-F84C-4BBA-84DC-B81004CC5BFF}" destId="{3AC553CF-C093-4E27-ACD8-DD0A9FC41C8E}" srcOrd="4" destOrd="0" presId="urn:microsoft.com/office/officeart/2005/8/layout/radial6"/>
    <dgm:cxn modelId="{511B801D-95E2-405B-B8CD-0DB8C9BE78D6}" type="presParOf" srcId="{8B5983FC-F84C-4BBA-84DC-B81004CC5BFF}" destId="{1E26E319-9E13-4350-919C-45D09F8C5649}" srcOrd="5" destOrd="0" presId="urn:microsoft.com/office/officeart/2005/8/layout/radial6"/>
    <dgm:cxn modelId="{12CE6BA4-B3F6-4410-9A45-CDD11E4C1658}" type="presParOf" srcId="{8B5983FC-F84C-4BBA-84DC-B81004CC5BFF}" destId="{7C4E93C2-AD46-4051-BFC8-B622FCA5F1F1}" srcOrd="6" destOrd="0" presId="urn:microsoft.com/office/officeart/2005/8/layout/radial6"/>
    <dgm:cxn modelId="{CE749EF7-9AB2-4674-84D8-2DAF1CD2B47D}" type="presParOf" srcId="{8B5983FC-F84C-4BBA-84DC-B81004CC5BFF}" destId="{82184DB9-B1F7-4BC4-AC5B-314930FBBB60}" srcOrd="7" destOrd="0" presId="urn:microsoft.com/office/officeart/2005/8/layout/radial6"/>
    <dgm:cxn modelId="{931FE5F4-EEBD-4C92-9541-C2D63FB1D354}" type="presParOf" srcId="{8B5983FC-F84C-4BBA-84DC-B81004CC5BFF}" destId="{368D3263-5C79-4906-BE8B-80BD9E505870}" srcOrd="8" destOrd="0" presId="urn:microsoft.com/office/officeart/2005/8/layout/radial6"/>
    <dgm:cxn modelId="{B042F1C7-0E05-4232-993C-7F766E7D42E7}" type="presParOf" srcId="{8B5983FC-F84C-4BBA-84DC-B81004CC5BFF}" destId="{2DC57B78-053C-481B-805F-2894D1BEF3CF}" srcOrd="9" destOrd="0" presId="urn:microsoft.com/office/officeart/2005/8/layout/radial6"/>
    <dgm:cxn modelId="{0D4FDD80-B236-45D6-AC37-23E018F43B22}" type="presParOf" srcId="{8B5983FC-F84C-4BBA-84DC-B81004CC5BFF}" destId="{E9C9F1B5-A888-4967-84DC-6360B7888228}" srcOrd="10" destOrd="0" presId="urn:microsoft.com/office/officeart/2005/8/layout/radial6"/>
    <dgm:cxn modelId="{B8052D18-B3A4-4AED-B953-64924797147D}" type="presParOf" srcId="{8B5983FC-F84C-4BBA-84DC-B81004CC5BFF}" destId="{0F11E866-9811-461B-A26D-D05B47F635ED}" srcOrd="11" destOrd="0" presId="urn:microsoft.com/office/officeart/2005/8/layout/radial6"/>
    <dgm:cxn modelId="{AF37B722-CC8A-4826-B886-F517432B7322}" type="presParOf" srcId="{8B5983FC-F84C-4BBA-84DC-B81004CC5BFF}" destId="{C8C77FF5-AA99-4C87-AF5D-F6074898FE54}" srcOrd="12" destOrd="0" presId="urn:microsoft.com/office/officeart/2005/8/layout/radial6"/>
  </dgm:cxnLst>
  <dgm:bg/>
  <dgm:whole/>
</dgm:dataModel>
</file>

<file path=ppt/diagrams/data10.xml><?xml version="1.0" encoding="utf-8"?>
<dgm:dataModel xmlns:dgm="http://schemas.openxmlformats.org/drawingml/2006/diagram" xmlns:a="http://schemas.openxmlformats.org/drawingml/2006/main">
  <dgm:ptLst>
    <dgm:pt modelId="{E291BD33-FE0F-4CA3-B27A-D1037C3A1F7C}" type="doc">
      <dgm:prSet loTypeId="urn:microsoft.com/office/officeart/2005/8/layout/target1" loCatId="relationship" qsTypeId="urn:microsoft.com/office/officeart/2005/8/quickstyle/simple1" qsCatId="simple" csTypeId="urn:microsoft.com/office/officeart/2005/8/colors/accent2_3" csCatId="accent2" phldr="1"/>
      <dgm:spPr/>
    </dgm:pt>
    <dgm:pt modelId="{0BED9F3A-0FAE-41DD-B2AC-7711F34C6581}">
      <dgm:prSet phldrT="[Texte]" custT="1"/>
      <dgm:spPr/>
      <dgm:t>
        <a:bodyPr/>
        <a:lstStyle/>
        <a:p>
          <a:r>
            <a:rPr lang="fr-FR" sz="2600" b="1" dirty="0" smtClean="0">
              <a:solidFill>
                <a:srgbClr val="C00000"/>
              </a:solidFill>
            </a:rPr>
            <a:t>Finaliser</a:t>
          </a:r>
          <a:endParaRPr lang="fr-FR" sz="2600" dirty="0">
            <a:solidFill>
              <a:srgbClr val="C00000"/>
            </a:solidFill>
          </a:endParaRPr>
        </a:p>
      </dgm:t>
    </dgm:pt>
    <dgm:pt modelId="{52D50460-3BBB-4805-BB72-126758F256DC}" type="parTrans" cxnId="{FF2455AB-67FA-4F0B-80F4-B3077C1DC686}">
      <dgm:prSet/>
      <dgm:spPr/>
      <dgm:t>
        <a:bodyPr/>
        <a:lstStyle/>
        <a:p>
          <a:endParaRPr lang="fr-FR" sz="2200"/>
        </a:p>
      </dgm:t>
    </dgm:pt>
    <dgm:pt modelId="{B1FA0F24-97BF-44E3-B9DE-79227DD4F5FC}" type="sibTrans" cxnId="{FF2455AB-67FA-4F0B-80F4-B3077C1DC686}">
      <dgm:prSet/>
      <dgm:spPr/>
      <dgm:t>
        <a:bodyPr/>
        <a:lstStyle/>
        <a:p>
          <a:endParaRPr lang="fr-FR" sz="2200"/>
        </a:p>
      </dgm:t>
    </dgm:pt>
    <dgm:pt modelId="{BFB31A9F-0A36-4B0A-8BF8-1383DEDCC48A}">
      <dgm:prSet custT="1"/>
      <dgm:spPr/>
      <dgm:t>
        <a:bodyPr/>
        <a:lstStyle/>
        <a:p>
          <a:r>
            <a:rPr lang="fr-FR" sz="2200" dirty="0" smtClean="0"/>
            <a:t>Définir, par la stratégie, les objectifs de l’entreprise;</a:t>
          </a:r>
          <a:endParaRPr lang="fr-FR" sz="2200" dirty="0"/>
        </a:p>
      </dgm:t>
    </dgm:pt>
    <dgm:pt modelId="{34BB0EC3-7A37-4076-8BE0-5506DFFE3ADD}" type="parTrans" cxnId="{E85B27CA-0AF6-4B4D-ABDE-8E7B898DB4C9}">
      <dgm:prSet/>
      <dgm:spPr/>
      <dgm:t>
        <a:bodyPr/>
        <a:lstStyle/>
        <a:p>
          <a:endParaRPr lang="fr-FR" sz="2200"/>
        </a:p>
      </dgm:t>
    </dgm:pt>
    <dgm:pt modelId="{CAF8A590-9312-47B4-AB40-A1D2916C4A76}" type="sibTrans" cxnId="{E85B27CA-0AF6-4B4D-ABDE-8E7B898DB4C9}">
      <dgm:prSet/>
      <dgm:spPr/>
      <dgm:t>
        <a:bodyPr/>
        <a:lstStyle/>
        <a:p>
          <a:endParaRPr lang="fr-FR" sz="2200"/>
        </a:p>
      </dgm:t>
    </dgm:pt>
    <dgm:pt modelId="{DA3A61B6-2C6F-4C45-9B40-800DAF1E1EB9}">
      <dgm:prSet custT="1"/>
      <dgm:spPr/>
      <dgm:t>
        <a:bodyPr/>
        <a:lstStyle/>
        <a:p>
          <a:r>
            <a:rPr lang="fr-FR" sz="2200" dirty="0" smtClean="0"/>
            <a:t>Prévoir les moyens nécessaires </a:t>
          </a:r>
          <a:r>
            <a:rPr lang="fr-FR" sz="2200" dirty="0" smtClean="0"/>
            <a:t>et Dispatcher les responsabilités;</a:t>
          </a:r>
          <a:endParaRPr lang="fr-FR" sz="2200" dirty="0"/>
        </a:p>
      </dgm:t>
    </dgm:pt>
    <dgm:pt modelId="{465A27BC-8A02-4A10-AC82-4BF0B2A200FD}" type="parTrans" cxnId="{AAC8855B-E8D1-4488-AB71-705B8CE0B66D}">
      <dgm:prSet/>
      <dgm:spPr/>
      <dgm:t>
        <a:bodyPr/>
        <a:lstStyle/>
        <a:p>
          <a:endParaRPr lang="fr-FR" sz="2200"/>
        </a:p>
      </dgm:t>
    </dgm:pt>
    <dgm:pt modelId="{FB04DEDA-2B28-4402-B23E-BB6F418F2395}" type="sibTrans" cxnId="{AAC8855B-E8D1-4488-AB71-705B8CE0B66D}">
      <dgm:prSet/>
      <dgm:spPr/>
      <dgm:t>
        <a:bodyPr/>
        <a:lstStyle/>
        <a:p>
          <a:endParaRPr lang="fr-FR" sz="2200"/>
        </a:p>
      </dgm:t>
    </dgm:pt>
    <dgm:pt modelId="{02C862B3-6457-4AF8-8520-0D038C4C239E}">
      <dgm:prSet custT="1"/>
      <dgm:spPr/>
      <dgm:t>
        <a:bodyPr/>
        <a:lstStyle/>
        <a:p>
          <a:r>
            <a:rPr lang="fr-FR" sz="2200" dirty="0" smtClean="0"/>
            <a:t>Déterminer les critères de </a:t>
          </a:r>
          <a:r>
            <a:rPr lang="fr-FR" sz="2200" dirty="0" smtClean="0"/>
            <a:t>performances.</a:t>
          </a:r>
          <a:endParaRPr lang="fr-FR" sz="2200" dirty="0" smtClean="0"/>
        </a:p>
      </dgm:t>
    </dgm:pt>
    <dgm:pt modelId="{23FB52E5-922C-4501-A9A3-B01B03444ACC}" type="parTrans" cxnId="{CA06FDC0-7A44-4127-AFBB-27F40CB2CFD3}">
      <dgm:prSet/>
      <dgm:spPr/>
      <dgm:t>
        <a:bodyPr/>
        <a:lstStyle/>
        <a:p>
          <a:endParaRPr lang="fr-FR" sz="2200"/>
        </a:p>
      </dgm:t>
    </dgm:pt>
    <dgm:pt modelId="{FDD63092-B793-41DD-884D-9E3945598AB6}" type="sibTrans" cxnId="{CA06FDC0-7A44-4127-AFBB-27F40CB2CFD3}">
      <dgm:prSet/>
      <dgm:spPr/>
      <dgm:t>
        <a:bodyPr/>
        <a:lstStyle/>
        <a:p>
          <a:endParaRPr lang="fr-FR" sz="2200"/>
        </a:p>
      </dgm:t>
    </dgm:pt>
    <dgm:pt modelId="{05435512-196E-4607-8A1F-6BF91FBA19C6}">
      <dgm:prSet custT="1"/>
      <dgm:spPr/>
      <dgm:t>
        <a:bodyPr/>
        <a:lstStyle/>
        <a:p>
          <a:r>
            <a:rPr lang="fr-FR" sz="2200" smtClean="0"/>
            <a:t>Budgets</a:t>
          </a:r>
          <a:endParaRPr lang="fr-FR" sz="2200" dirty="0" smtClean="0"/>
        </a:p>
      </dgm:t>
    </dgm:pt>
    <dgm:pt modelId="{79C274DA-11D9-4A75-9882-B8AEAB114A0A}" type="parTrans" cxnId="{0E5A721D-F615-4F35-A8CF-EC4465EB9D32}">
      <dgm:prSet/>
      <dgm:spPr/>
      <dgm:t>
        <a:bodyPr/>
        <a:lstStyle/>
        <a:p>
          <a:endParaRPr lang="fr-FR"/>
        </a:p>
      </dgm:t>
    </dgm:pt>
    <dgm:pt modelId="{9BEFFF42-F920-4570-B207-21835F9DB359}" type="sibTrans" cxnId="{0E5A721D-F615-4F35-A8CF-EC4465EB9D32}">
      <dgm:prSet/>
      <dgm:spPr/>
      <dgm:t>
        <a:bodyPr/>
        <a:lstStyle/>
        <a:p>
          <a:endParaRPr lang="fr-FR"/>
        </a:p>
      </dgm:t>
    </dgm:pt>
    <dgm:pt modelId="{05F09792-8D9A-4F33-A133-1D62B8D5839A}" type="pres">
      <dgm:prSet presAssocID="{E291BD33-FE0F-4CA3-B27A-D1037C3A1F7C}" presName="composite" presStyleCnt="0">
        <dgm:presLayoutVars>
          <dgm:chMax val="5"/>
          <dgm:dir/>
          <dgm:resizeHandles val="exact"/>
        </dgm:presLayoutVars>
      </dgm:prSet>
      <dgm:spPr/>
    </dgm:pt>
    <dgm:pt modelId="{3AC189EF-96F4-4399-93D0-CDFA87E0AABF}" type="pres">
      <dgm:prSet presAssocID="{0BED9F3A-0FAE-41DD-B2AC-7711F34C6581}" presName="circle1" presStyleLbl="lnNode1" presStyleIdx="0" presStyleCnt="5"/>
      <dgm:spPr/>
    </dgm:pt>
    <dgm:pt modelId="{595352CF-44E2-4786-A27D-16C0379FF386}" type="pres">
      <dgm:prSet presAssocID="{0BED9F3A-0FAE-41DD-B2AC-7711F34C6581}" presName="text1" presStyleLbl="revTx" presStyleIdx="0" presStyleCnt="5">
        <dgm:presLayoutVars>
          <dgm:bulletEnabled val="1"/>
        </dgm:presLayoutVars>
      </dgm:prSet>
      <dgm:spPr/>
      <dgm:t>
        <a:bodyPr/>
        <a:lstStyle/>
        <a:p>
          <a:endParaRPr lang="fr-FR"/>
        </a:p>
      </dgm:t>
    </dgm:pt>
    <dgm:pt modelId="{3B36DFF4-9F47-4A21-8FAD-1C4D904DAD79}" type="pres">
      <dgm:prSet presAssocID="{0BED9F3A-0FAE-41DD-B2AC-7711F34C6581}" presName="line1" presStyleLbl="callout" presStyleIdx="0" presStyleCnt="10"/>
      <dgm:spPr/>
    </dgm:pt>
    <dgm:pt modelId="{4D321014-E081-4300-A5EF-92CC55B49248}" type="pres">
      <dgm:prSet presAssocID="{0BED9F3A-0FAE-41DD-B2AC-7711F34C6581}" presName="d1" presStyleLbl="callout" presStyleIdx="1" presStyleCnt="10"/>
      <dgm:spPr/>
    </dgm:pt>
    <dgm:pt modelId="{5015A2C4-2832-418C-B487-4DDB16CB4FCC}" type="pres">
      <dgm:prSet presAssocID="{BFB31A9F-0A36-4B0A-8BF8-1383DEDCC48A}" presName="circle2" presStyleLbl="lnNode1" presStyleIdx="1" presStyleCnt="5"/>
      <dgm:spPr/>
    </dgm:pt>
    <dgm:pt modelId="{41148116-7C34-44BB-A880-930511B9270E}" type="pres">
      <dgm:prSet presAssocID="{BFB31A9F-0A36-4B0A-8BF8-1383DEDCC48A}" presName="text2" presStyleLbl="revTx" presStyleIdx="1" presStyleCnt="5" custScaleX="148252" custLinFactNeighborX="20983" custLinFactNeighborY="-36522">
        <dgm:presLayoutVars>
          <dgm:bulletEnabled val="1"/>
        </dgm:presLayoutVars>
      </dgm:prSet>
      <dgm:spPr/>
      <dgm:t>
        <a:bodyPr/>
        <a:lstStyle/>
        <a:p>
          <a:endParaRPr lang="fr-FR"/>
        </a:p>
      </dgm:t>
    </dgm:pt>
    <dgm:pt modelId="{791CF6BD-7A62-4529-916F-264F699C31E6}" type="pres">
      <dgm:prSet presAssocID="{BFB31A9F-0A36-4B0A-8BF8-1383DEDCC48A}" presName="line2" presStyleLbl="callout" presStyleIdx="2" presStyleCnt="10"/>
      <dgm:spPr/>
    </dgm:pt>
    <dgm:pt modelId="{1C0EC82B-D839-42B0-A4D9-EB1D4DB66273}" type="pres">
      <dgm:prSet presAssocID="{BFB31A9F-0A36-4B0A-8BF8-1383DEDCC48A}" presName="d2" presStyleLbl="callout" presStyleIdx="3" presStyleCnt="10"/>
      <dgm:spPr/>
    </dgm:pt>
    <dgm:pt modelId="{D843C80C-849E-4E63-89D8-CB859962CF02}" type="pres">
      <dgm:prSet presAssocID="{DA3A61B6-2C6F-4C45-9B40-800DAF1E1EB9}" presName="circle3" presStyleLbl="lnNode1" presStyleIdx="2" presStyleCnt="5"/>
      <dgm:spPr/>
    </dgm:pt>
    <dgm:pt modelId="{B5B55017-D0BB-428E-BB6C-111B0A097DC5}" type="pres">
      <dgm:prSet presAssocID="{DA3A61B6-2C6F-4C45-9B40-800DAF1E1EB9}" presName="text3" presStyleLbl="revTx" presStyleIdx="2" presStyleCnt="5" custScaleX="158532" custLinFactNeighborX="26070" custLinFactNeighborY="-23699">
        <dgm:presLayoutVars>
          <dgm:bulletEnabled val="1"/>
        </dgm:presLayoutVars>
      </dgm:prSet>
      <dgm:spPr/>
      <dgm:t>
        <a:bodyPr/>
        <a:lstStyle/>
        <a:p>
          <a:endParaRPr lang="fr-FR"/>
        </a:p>
      </dgm:t>
    </dgm:pt>
    <dgm:pt modelId="{BFF452A8-7495-4AC4-8E05-A2A28FCF2846}" type="pres">
      <dgm:prSet presAssocID="{DA3A61B6-2C6F-4C45-9B40-800DAF1E1EB9}" presName="line3" presStyleLbl="callout" presStyleIdx="4" presStyleCnt="10"/>
      <dgm:spPr/>
    </dgm:pt>
    <dgm:pt modelId="{D3899F36-CD5B-4D88-BED2-7F1D31FCCB43}" type="pres">
      <dgm:prSet presAssocID="{DA3A61B6-2C6F-4C45-9B40-800DAF1E1EB9}" presName="d3" presStyleLbl="callout" presStyleIdx="5" presStyleCnt="10"/>
      <dgm:spPr/>
    </dgm:pt>
    <dgm:pt modelId="{D3372C4C-FD36-42D1-AF6C-B11EE9B0511F}" type="pres">
      <dgm:prSet presAssocID="{02C862B3-6457-4AF8-8520-0D038C4C239E}" presName="circle4" presStyleLbl="lnNode1" presStyleIdx="3" presStyleCnt="5"/>
      <dgm:spPr/>
    </dgm:pt>
    <dgm:pt modelId="{CA8F2966-4AE8-47EB-9914-3286CA08621E}" type="pres">
      <dgm:prSet presAssocID="{02C862B3-6457-4AF8-8520-0D038C4C239E}" presName="text4" presStyleLbl="revTx" presStyleIdx="3" presStyleCnt="5">
        <dgm:presLayoutVars>
          <dgm:bulletEnabled val="1"/>
        </dgm:presLayoutVars>
      </dgm:prSet>
      <dgm:spPr/>
      <dgm:t>
        <a:bodyPr/>
        <a:lstStyle/>
        <a:p>
          <a:endParaRPr lang="fr-FR"/>
        </a:p>
      </dgm:t>
    </dgm:pt>
    <dgm:pt modelId="{4754D7E7-9651-47B7-8334-C1D707FB744A}" type="pres">
      <dgm:prSet presAssocID="{02C862B3-6457-4AF8-8520-0D038C4C239E}" presName="line4" presStyleLbl="callout" presStyleIdx="6" presStyleCnt="10"/>
      <dgm:spPr/>
    </dgm:pt>
    <dgm:pt modelId="{DCD37B61-2968-4947-9C1B-C9A93AB7FC01}" type="pres">
      <dgm:prSet presAssocID="{02C862B3-6457-4AF8-8520-0D038C4C239E}" presName="d4" presStyleLbl="callout" presStyleIdx="7" presStyleCnt="10"/>
      <dgm:spPr/>
    </dgm:pt>
    <dgm:pt modelId="{C4762138-1DAF-4E8D-B39F-BF9CFDF68077}" type="pres">
      <dgm:prSet presAssocID="{05435512-196E-4607-8A1F-6BF91FBA19C6}" presName="circle5" presStyleLbl="lnNode1" presStyleIdx="4" presStyleCnt="5"/>
      <dgm:spPr/>
    </dgm:pt>
    <dgm:pt modelId="{4BFC64B2-AD50-4070-993D-268A3451D40E}" type="pres">
      <dgm:prSet presAssocID="{05435512-196E-4607-8A1F-6BF91FBA19C6}" presName="text5" presStyleLbl="revTx" presStyleIdx="4" presStyleCnt="5">
        <dgm:presLayoutVars>
          <dgm:bulletEnabled val="1"/>
        </dgm:presLayoutVars>
      </dgm:prSet>
      <dgm:spPr/>
      <dgm:t>
        <a:bodyPr/>
        <a:lstStyle/>
        <a:p>
          <a:endParaRPr lang="fr-FR"/>
        </a:p>
      </dgm:t>
    </dgm:pt>
    <dgm:pt modelId="{46E314B1-56EC-4CA8-87B1-2087875D7097}" type="pres">
      <dgm:prSet presAssocID="{05435512-196E-4607-8A1F-6BF91FBA19C6}" presName="line5" presStyleLbl="callout" presStyleIdx="8" presStyleCnt="10"/>
      <dgm:spPr/>
    </dgm:pt>
    <dgm:pt modelId="{041613CB-C95E-4C2B-8CDF-8EADA469CF7A}" type="pres">
      <dgm:prSet presAssocID="{05435512-196E-4607-8A1F-6BF91FBA19C6}" presName="d5" presStyleLbl="callout" presStyleIdx="9" presStyleCnt="10"/>
      <dgm:spPr/>
    </dgm:pt>
  </dgm:ptLst>
  <dgm:cxnLst>
    <dgm:cxn modelId="{FF2455AB-67FA-4F0B-80F4-B3077C1DC686}" srcId="{E291BD33-FE0F-4CA3-B27A-D1037C3A1F7C}" destId="{0BED9F3A-0FAE-41DD-B2AC-7711F34C6581}" srcOrd="0" destOrd="0" parTransId="{52D50460-3BBB-4805-BB72-126758F256DC}" sibTransId="{B1FA0F24-97BF-44E3-B9DE-79227DD4F5FC}"/>
    <dgm:cxn modelId="{E29C8D32-0CDD-464C-A2B4-58D9A7585126}" type="presOf" srcId="{0BED9F3A-0FAE-41DD-B2AC-7711F34C6581}" destId="{595352CF-44E2-4786-A27D-16C0379FF386}" srcOrd="0" destOrd="0" presId="urn:microsoft.com/office/officeart/2005/8/layout/target1"/>
    <dgm:cxn modelId="{CBCF0B44-92DA-41B8-97BD-FBA39E8F9865}" type="presOf" srcId="{02C862B3-6457-4AF8-8520-0D038C4C239E}" destId="{CA8F2966-4AE8-47EB-9914-3286CA08621E}" srcOrd="0" destOrd="0" presId="urn:microsoft.com/office/officeart/2005/8/layout/target1"/>
    <dgm:cxn modelId="{0589A3E7-5EA8-44FB-84B5-3D2F52523706}" type="presOf" srcId="{DA3A61B6-2C6F-4C45-9B40-800DAF1E1EB9}" destId="{B5B55017-D0BB-428E-BB6C-111B0A097DC5}" srcOrd="0" destOrd="0" presId="urn:microsoft.com/office/officeart/2005/8/layout/target1"/>
    <dgm:cxn modelId="{0E5A721D-F615-4F35-A8CF-EC4465EB9D32}" srcId="{E291BD33-FE0F-4CA3-B27A-D1037C3A1F7C}" destId="{05435512-196E-4607-8A1F-6BF91FBA19C6}" srcOrd="4" destOrd="0" parTransId="{79C274DA-11D9-4A75-9882-B8AEAB114A0A}" sibTransId="{9BEFFF42-F920-4570-B207-21835F9DB359}"/>
    <dgm:cxn modelId="{D5EDC5B1-BB9D-468B-88CF-BAF5EB2F71B3}" type="presOf" srcId="{BFB31A9F-0A36-4B0A-8BF8-1383DEDCC48A}" destId="{41148116-7C34-44BB-A880-930511B9270E}" srcOrd="0" destOrd="0" presId="urn:microsoft.com/office/officeart/2005/8/layout/target1"/>
    <dgm:cxn modelId="{AAC8855B-E8D1-4488-AB71-705B8CE0B66D}" srcId="{E291BD33-FE0F-4CA3-B27A-D1037C3A1F7C}" destId="{DA3A61B6-2C6F-4C45-9B40-800DAF1E1EB9}" srcOrd="2" destOrd="0" parTransId="{465A27BC-8A02-4A10-AC82-4BF0B2A200FD}" sibTransId="{FB04DEDA-2B28-4402-B23E-BB6F418F2395}"/>
    <dgm:cxn modelId="{CA06FDC0-7A44-4127-AFBB-27F40CB2CFD3}" srcId="{E291BD33-FE0F-4CA3-B27A-D1037C3A1F7C}" destId="{02C862B3-6457-4AF8-8520-0D038C4C239E}" srcOrd="3" destOrd="0" parTransId="{23FB52E5-922C-4501-A9A3-B01B03444ACC}" sibTransId="{FDD63092-B793-41DD-884D-9E3945598AB6}"/>
    <dgm:cxn modelId="{3BDC0222-5AD7-4CE1-8172-9E2F63F01B9D}" type="presOf" srcId="{E291BD33-FE0F-4CA3-B27A-D1037C3A1F7C}" destId="{05F09792-8D9A-4F33-A133-1D62B8D5839A}" srcOrd="0" destOrd="0" presId="urn:microsoft.com/office/officeart/2005/8/layout/target1"/>
    <dgm:cxn modelId="{E85B27CA-0AF6-4B4D-ABDE-8E7B898DB4C9}" srcId="{E291BD33-FE0F-4CA3-B27A-D1037C3A1F7C}" destId="{BFB31A9F-0A36-4B0A-8BF8-1383DEDCC48A}" srcOrd="1" destOrd="0" parTransId="{34BB0EC3-7A37-4076-8BE0-5506DFFE3ADD}" sibTransId="{CAF8A590-9312-47B4-AB40-A1D2916C4A76}"/>
    <dgm:cxn modelId="{1E931519-D211-47AF-B25C-4FA707372A59}" type="presOf" srcId="{05435512-196E-4607-8A1F-6BF91FBA19C6}" destId="{4BFC64B2-AD50-4070-993D-268A3451D40E}" srcOrd="0" destOrd="0" presId="urn:microsoft.com/office/officeart/2005/8/layout/target1"/>
    <dgm:cxn modelId="{CCB89CB0-858E-4801-A1D9-C24A6AFD3B38}" type="presParOf" srcId="{05F09792-8D9A-4F33-A133-1D62B8D5839A}" destId="{3AC189EF-96F4-4399-93D0-CDFA87E0AABF}" srcOrd="0" destOrd="0" presId="urn:microsoft.com/office/officeart/2005/8/layout/target1"/>
    <dgm:cxn modelId="{79DAE22B-758A-4DF4-B612-53AD569DA721}" type="presParOf" srcId="{05F09792-8D9A-4F33-A133-1D62B8D5839A}" destId="{595352CF-44E2-4786-A27D-16C0379FF386}" srcOrd="1" destOrd="0" presId="urn:microsoft.com/office/officeart/2005/8/layout/target1"/>
    <dgm:cxn modelId="{5F638C30-BFEC-45BC-9612-90224E9BFA4C}" type="presParOf" srcId="{05F09792-8D9A-4F33-A133-1D62B8D5839A}" destId="{3B36DFF4-9F47-4A21-8FAD-1C4D904DAD79}" srcOrd="2" destOrd="0" presId="urn:microsoft.com/office/officeart/2005/8/layout/target1"/>
    <dgm:cxn modelId="{53576A7B-F060-4C40-BB32-5E2985A8E464}" type="presParOf" srcId="{05F09792-8D9A-4F33-A133-1D62B8D5839A}" destId="{4D321014-E081-4300-A5EF-92CC55B49248}" srcOrd="3" destOrd="0" presId="urn:microsoft.com/office/officeart/2005/8/layout/target1"/>
    <dgm:cxn modelId="{F33BE133-1731-400D-8998-278E0CB0363A}" type="presParOf" srcId="{05F09792-8D9A-4F33-A133-1D62B8D5839A}" destId="{5015A2C4-2832-418C-B487-4DDB16CB4FCC}" srcOrd="4" destOrd="0" presId="urn:microsoft.com/office/officeart/2005/8/layout/target1"/>
    <dgm:cxn modelId="{EFB0FFBB-C656-45E9-A2A5-02AC334341B4}" type="presParOf" srcId="{05F09792-8D9A-4F33-A133-1D62B8D5839A}" destId="{41148116-7C34-44BB-A880-930511B9270E}" srcOrd="5" destOrd="0" presId="urn:microsoft.com/office/officeart/2005/8/layout/target1"/>
    <dgm:cxn modelId="{CA2805D2-CE0E-4D98-9F53-0CB95BCD9351}" type="presParOf" srcId="{05F09792-8D9A-4F33-A133-1D62B8D5839A}" destId="{791CF6BD-7A62-4529-916F-264F699C31E6}" srcOrd="6" destOrd="0" presId="urn:microsoft.com/office/officeart/2005/8/layout/target1"/>
    <dgm:cxn modelId="{17AC1AE1-47F3-423A-9405-B20C03E07928}" type="presParOf" srcId="{05F09792-8D9A-4F33-A133-1D62B8D5839A}" destId="{1C0EC82B-D839-42B0-A4D9-EB1D4DB66273}" srcOrd="7" destOrd="0" presId="urn:microsoft.com/office/officeart/2005/8/layout/target1"/>
    <dgm:cxn modelId="{28D8CFCB-E183-4C55-8408-BD6BB0A666C0}" type="presParOf" srcId="{05F09792-8D9A-4F33-A133-1D62B8D5839A}" destId="{D843C80C-849E-4E63-89D8-CB859962CF02}" srcOrd="8" destOrd="0" presId="urn:microsoft.com/office/officeart/2005/8/layout/target1"/>
    <dgm:cxn modelId="{D4A0AD5E-1692-4A43-86C3-D4F89B392109}" type="presParOf" srcId="{05F09792-8D9A-4F33-A133-1D62B8D5839A}" destId="{B5B55017-D0BB-428E-BB6C-111B0A097DC5}" srcOrd="9" destOrd="0" presId="urn:microsoft.com/office/officeart/2005/8/layout/target1"/>
    <dgm:cxn modelId="{83FD7FFD-E5EE-4EAC-95E8-8367F5BF8410}" type="presParOf" srcId="{05F09792-8D9A-4F33-A133-1D62B8D5839A}" destId="{BFF452A8-7495-4AC4-8E05-A2A28FCF2846}" srcOrd="10" destOrd="0" presId="urn:microsoft.com/office/officeart/2005/8/layout/target1"/>
    <dgm:cxn modelId="{873DF1FF-37D4-4611-896D-8B3E10C92C83}" type="presParOf" srcId="{05F09792-8D9A-4F33-A133-1D62B8D5839A}" destId="{D3899F36-CD5B-4D88-BED2-7F1D31FCCB43}" srcOrd="11" destOrd="0" presId="urn:microsoft.com/office/officeart/2005/8/layout/target1"/>
    <dgm:cxn modelId="{CE07D34B-82AD-4E0A-A106-5E5756DECFE9}" type="presParOf" srcId="{05F09792-8D9A-4F33-A133-1D62B8D5839A}" destId="{D3372C4C-FD36-42D1-AF6C-B11EE9B0511F}" srcOrd="12" destOrd="0" presId="urn:microsoft.com/office/officeart/2005/8/layout/target1"/>
    <dgm:cxn modelId="{A1C32D40-5E89-4ABB-B8FA-BFCEF7B0D826}" type="presParOf" srcId="{05F09792-8D9A-4F33-A133-1D62B8D5839A}" destId="{CA8F2966-4AE8-47EB-9914-3286CA08621E}" srcOrd="13" destOrd="0" presId="urn:microsoft.com/office/officeart/2005/8/layout/target1"/>
    <dgm:cxn modelId="{7AD6EBAF-B66C-4AF7-B55F-A4274A7C771E}" type="presParOf" srcId="{05F09792-8D9A-4F33-A133-1D62B8D5839A}" destId="{4754D7E7-9651-47B7-8334-C1D707FB744A}" srcOrd="14" destOrd="0" presId="urn:microsoft.com/office/officeart/2005/8/layout/target1"/>
    <dgm:cxn modelId="{41CEBE81-AB99-47A7-A818-094CEAA3786F}" type="presParOf" srcId="{05F09792-8D9A-4F33-A133-1D62B8D5839A}" destId="{DCD37B61-2968-4947-9C1B-C9A93AB7FC01}" srcOrd="15" destOrd="0" presId="urn:microsoft.com/office/officeart/2005/8/layout/target1"/>
    <dgm:cxn modelId="{163426E2-DC1F-4033-A057-3355125DD7DC}" type="presParOf" srcId="{05F09792-8D9A-4F33-A133-1D62B8D5839A}" destId="{C4762138-1DAF-4E8D-B39F-BF9CFDF68077}" srcOrd="16" destOrd="0" presId="urn:microsoft.com/office/officeart/2005/8/layout/target1"/>
    <dgm:cxn modelId="{F9C2914E-5EEC-4675-9313-60DA337E52E2}" type="presParOf" srcId="{05F09792-8D9A-4F33-A133-1D62B8D5839A}" destId="{4BFC64B2-AD50-4070-993D-268A3451D40E}" srcOrd="17" destOrd="0" presId="urn:microsoft.com/office/officeart/2005/8/layout/target1"/>
    <dgm:cxn modelId="{71AFDAE3-CD74-4FCC-BF9E-A63E6FFB1320}" type="presParOf" srcId="{05F09792-8D9A-4F33-A133-1D62B8D5839A}" destId="{46E314B1-56EC-4CA8-87B1-2087875D7097}" srcOrd="18" destOrd="0" presId="urn:microsoft.com/office/officeart/2005/8/layout/target1"/>
    <dgm:cxn modelId="{4EEA480C-166E-480B-B814-238C1F7EA649}" type="presParOf" srcId="{05F09792-8D9A-4F33-A133-1D62B8D5839A}" destId="{041613CB-C95E-4C2B-8CDF-8EADA469CF7A}" srcOrd="19" destOrd="0" presId="urn:microsoft.com/office/officeart/2005/8/layout/target1"/>
  </dgm:cxnLst>
  <dgm:bg/>
  <dgm:whole/>
</dgm:dataModel>
</file>

<file path=ppt/diagrams/data11.xml><?xml version="1.0" encoding="utf-8"?>
<dgm:dataModel xmlns:dgm="http://schemas.openxmlformats.org/drawingml/2006/diagram" xmlns:a="http://schemas.openxmlformats.org/drawingml/2006/main">
  <dgm:ptLst>
    <dgm:pt modelId="{E291BD33-FE0F-4CA3-B27A-D1037C3A1F7C}" type="doc">
      <dgm:prSet loTypeId="urn:microsoft.com/office/officeart/2005/8/layout/target1" loCatId="relationship" qsTypeId="urn:microsoft.com/office/officeart/2005/8/quickstyle/simple1" qsCatId="simple" csTypeId="urn:microsoft.com/office/officeart/2005/8/colors/accent3_4" csCatId="accent3" phldr="1"/>
      <dgm:spPr/>
    </dgm:pt>
    <dgm:pt modelId="{0BED9F3A-0FAE-41DD-B2AC-7711F34C6581}">
      <dgm:prSet phldrT="[Texte]" custT="1"/>
      <dgm:spPr/>
      <dgm:t>
        <a:bodyPr/>
        <a:lstStyle/>
        <a:p>
          <a:r>
            <a:rPr lang="fr-FR" sz="2600" b="1" dirty="0" smtClean="0">
              <a:solidFill>
                <a:srgbClr val="CC3300"/>
              </a:solidFill>
            </a:rPr>
            <a:t>Piloter</a:t>
          </a:r>
          <a:endParaRPr lang="fr-FR" sz="2600" dirty="0"/>
        </a:p>
      </dgm:t>
    </dgm:pt>
    <dgm:pt modelId="{52D50460-3BBB-4805-BB72-126758F256DC}" type="parTrans" cxnId="{FF2455AB-67FA-4F0B-80F4-B3077C1DC686}">
      <dgm:prSet/>
      <dgm:spPr/>
      <dgm:t>
        <a:bodyPr/>
        <a:lstStyle/>
        <a:p>
          <a:endParaRPr lang="fr-FR" sz="2200"/>
        </a:p>
      </dgm:t>
    </dgm:pt>
    <dgm:pt modelId="{B1FA0F24-97BF-44E3-B9DE-79227DD4F5FC}" type="sibTrans" cxnId="{FF2455AB-67FA-4F0B-80F4-B3077C1DC686}">
      <dgm:prSet/>
      <dgm:spPr/>
      <dgm:t>
        <a:bodyPr/>
        <a:lstStyle/>
        <a:p>
          <a:endParaRPr lang="fr-FR" sz="2200"/>
        </a:p>
      </dgm:t>
    </dgm:pt>
    <dgm:pt modelId="{0F9277D6-7396-4D71-A059-A70369E7E737}">
      <dgm:prSet custT="1"/>
      <dgm:spPr/>
      <dgm:t>
        <a:bodyPr/>
        <a:lstStyle/>
        <a:p>
          <a:r>
            <a:rPr lang="fr-FR" sz="2200" dirty="0" smtClean="0"/>
            <a:t>Suivre le déroulement des opérations;</a:t>
          </a:r>
          <a:endParaRPr lang="fr-FR" sz="2200" dirty="0"/>
        </a:p>
      </dgm:t>
    </dgm:pt>
    <dgm:pt modelId="{D3B86C39-A7D3-47FA-A9AB-A37F93D11B61}" type="parTrans" cxnId="{8464F41C-7DD9-4CCC-B923-41ED10182B8C}">
      <dgm:prSet/>
      <dgm:spPr/>
      <dgm:t>
        <a:bodyPr/>
        <a:lstStyle/>
        <a:p>
          <a:endParaRPr lang="fr-FR" sz="2200"/>
        </a:p>
      </dgm:t>
    </dgm:pt>
    <dgm:pt modelId="{91DE2991-5687-4696-828C-4AE1EB8E15CA}" type="sibTrans" cxnId="{8464F41C-7DD9-4CCC-B923-41ED10182B8C}">
      <dgm:prSet/>
      <dgm:spPr/>
      <dgm:t>
        <a:bodyPr/>
        <a:lstStyle/>
        <a:p>
          <a:endParaRPr lang="fr-FR" sz="2200"/>
        </a:p>
      </dgm:t>
    </dgm:pt>
    <dgm:pt modelId="{C759A92C-0BAB-4785-84DC-54BFA09753AA}">
      <dgm:prSet custT="1"/>
      <dgm:spPr/>
      <dgm:t>
        <a:bodyPr/>
        <a:lstStyle/>
        <a:p>
          <a:pPr algn="just"/>
          <a:r>
            <a:rPr lang="fr-FR" sz="2200" dirty="0" smtClean="0"/>
            <a:t>Prévoir des actions et des décisions correctives si besoin est;</a:t>
          </a:r>
          <a:endParaRPr lang="fr-FR" sz="2200" dirty="0"/>
        </a:p>
      </dgm:t>
    </dgm:pt>
    <dgm:pt modelId="{BFE71438-72C8-46C5-8A21-55BF98E57766}" type="parTrans" cxnId="{294862C0-70EB-49FF-BE67-4F19417D1E8E}">
      <dgm:prSet/>
      <dgm:spPr/>
      <dgm:t>
        <a:bodyPr/>
        <a:lstStyle/>
        <a:p>
          <a:endParaRPr lang="fr-FR" sz="2200"/>
        </a:p>
      </dgm:t>
    </dgm:pt>
    <dgm:pt modelId="{AF9662B3-2428-4564-965D-441E70F3D2E4}" type="sibTrans" cxnId="{294862C0-70EB-49FF-BE67-4F19417D1E8E}">
      <dgm:prSet/>
      <dgm:spPr/>
      <dgm:t>
        <a:bodyPr/>
        <a:lstStyle/>
        <a:p>
          <a:endParaRPr lang="fr-FR" sz="2200"/>
        </a:p>
      </dgm:t>
    </dgm:pt>
    <dgm:pt modelId="{4DAC98F2-B637-4309-B91C-E2BAF76C585C}">
      <dgm:prSet custT="1"/>
      <dgm:spPr/>
      <dgm:t>
        <a:bodyPr/>
        <a:lstStyle/>
        <a:p>
          <a:pPr algn="just"/>
          <a:r>
            <a:rPr lang="fr-FR" sz="2200" dirty="0" smtClean="0"/>
            <a:t>Procéder à des éventuels ajustements des moyens aux nouvelles situations;</a:t>
          </a:r>
          <a:endParaRPr lang="fr-FR" sz="2200" dirty="0"/>
        </a:p>
      </dgm:t>
    </dgm:pt>
    <dgm:pt modelId="{F9B62577-EE9E-4FC7-ADBC-181838CAEA15}" type="parTrans" cxnId="{4CAAA7A2-EC7F-4481-B4A0-FBE00E7EBCC6}">
      <dgm:prSet/>
      <dgm:spPr/>
      <dgm:t>
        <a:bodyPr/>
        <a:lstStyle/>
        <a:p>
          <a:endParaRPr lang="fr-FR" sz="2200"/>
        </a:p>
      </dgm:t>
    </dgm:pt>
    <dgm:pt modelId="{2CA96F62-50FF-4CF8-8812-9A5B76C14643}" type="sibTrans" cxnId="{4CAAA7A2-EC7F-4481-B4A0-FBE00E7EBCC6}">
      <dgm:prSet/>
      <dgm:spPr/>
      <dgm:t>
        <a:bodyPr/>
        <a:lstStyle/>
        <a:p>
          <a:endParaRPr lang="fr-FR" sz="2200"/>
        </a:p>
      </dgm:t>
    </dgm:pt>
    <dgm:pt modelId="{05F09792-8D9A-4F33-A133-1D62B8D5839A}" type="pres">
      <dgm:prSet presAssocID="{E291BD33-FE0F-4CA3-B27A-D1037C3A1F7C}" presName="composite" presStyleCnt="0">
        <dgm:presLayoutVars>
          <dgm:chMax val="5"/>
          <dgm:dir/>
          <dgm:resizeHandles val="exact"/>
        </dgm:presLayoutVars>
      </dgm:prSet>
      <dgm:spPr/>
    </dgm:pt>
    <dgm:pt modelId="{3AC189EF-96F4-4399-93D0-CDFA87E0AABF}" type="pres">
      <dgm:prSet presAssocID="{0BED9F3A-0FAE-41DD-B2AC-7711F34C6581}" presName="circle1" presStyleLbl="lnNode1" presStyleIdx="0" presStyleCnt="4"/>
      <dgm:spPr/>
    </dgm:pt>
    <dgm:pt modelId="{595352CF-44E2-4786-A27D-16C0379FF386}" type="pres">
      <dgm:prSet presAssocID="{0BED9F3A-0FAE-41DD-B2AC-7711F34C6581}" presName="text1" presStyleLbl="revTx" presStyleIdx="0" presStyleCnt="4">
        <dgm:presLayoutVars>
          <dgm:bulletEnabled val="1"/>
        </dgm:presLayoutVars>
      </dgm:prSet>
      <dgm:spPr/>
      <dgm:t>
        <a:bodyPr/>
        <a:lstStyle/>
        <a:p>
          <a:endParaRPr lang="fr-FR"/>
        </a:p>
      </dgm:t>
    </dgm:pt>
    <dgm:pt modelId="{3B36DFF4-9F47-4A21-8FAD-1C4D904DAD79}" type="pres">
      <dgm:prSet presAssocID="{0BED9F3A-0FAE-41DD-B2AC-7711F34C6581}" presName="line1" presStyleLbl="callout" presStyleIdx="0" presStyleCnt="8"/>
      <dgm:spPr/>
    </dgm:pt>
    <dgm:pt modelId="{4D321014-E081-4300-A5EF-92CC55B49248}" type="pres">
      <dgm:prSet presAssocID="{0BED9F3A-0FAE-41DD-B2AC-7711F34C6581}" presName="d1" presStyleLbl="callout" presStyleIdx="1" presStyleCnt="8"/>
      <dgm:spPr/>
    </dgm:pt>
    <dgm:pt modelId="{B6D32C21-5158-481E-8D15-997E9C037793}" type="pres">
      <dgm:prSet presAssocID="{0F9277D6-7396-4D71-A059-A70369E7E737}" presName="circle2" presStyleLbl="lnNode1" presStyleIdx="1" presStyleCnt="4"/>
      <dgm:spPr/>
    </dgm:pt>
    <dgm:pt modelId="{92567B0B-4441-4617-8FEC-9FEA6A60D18B}" type="pres">
      <dgm:prSet presAssocID="{0F9277D6-7396-4D71-A059-A70369E7E737}" presName="text2" presStyleLbl="revTx" presStyleIdx="1" presStyleCnt="4" custScaleX="150390" custLinFactNeighborX="19963" custLinFactNeighborY="-1954">
        <dgm:presLayoutVars>
          <dgm:bulletEnabled val="1"/>
        </dgm:presLayoutVars>
      </dgm:prSet>
      <dgm:spPr/>
      <dgm:t>
        <a:bodyPr/>
        <a:lstStyle/>
        <a:p>
          <a:endParaRPr lang="fr-FR"/>
        </a:p>
      </dgm:t>
    </dgm:pt>
    <dgm:pt modelId="{1FDCD6F2-343D-430F-A2F8-D0CBFC229385}" type="pres">
      <dgm:prSet presAssocID="{0F9277D6-7396-4D71-A059-A70369E7E737}" presName="line2" presStyleLbl="callout" presStyleIdx="2" presStyleCnt="8"/>
      <dgm:spPr/>
    </dgm:pt>
    <dgm:pt modelId="{8F5F1A07-D746-4B83-8584-7096545F99FB}" type="pres">
      <dgm:prSet presAssocID="{0F9277D6-7396-4D71-A059-A70369E7E737}" presName="d2" presStyleLbl="callout" presStyleIdx="3" presStyleCnt="8"/>
      <dgm:spPr/>
    </dgm:pt>
    <dgm:pt modelId="{0083160D-EB1D-4219-881D-20E658BA3522}" type="pres">
      <dgm:prSet presAssocID="{C759A92C-0BAB-4785-84DC-54BFA09753AA}" presName="circle3" presStyleLbl="lnNode1" presStyleIdx="2" presStyleCnt="4"/>
      <dgm:spPr/>
    </dgm:pt>
    <dgm:pt modelId="{B7E8D144-AC8F-401C-A60D-9EA231DDF608}" type="pres">
      <dgm:prSet presAssocID="{C759A92C-0BAB-4785-84DC-54BFA09753AA}" presName="text3" presStyleLbl="revTx" presStyleIdx="2" presStyleCnt="4" custScaleX="151157" custLinFactNeighborX="24907" custLinFactNeighborY="146">
        <dgm:presLayoutVars>
          <dgm:bulletEnabled val="1"/>
        </dgm:presLayoutVars>
      </dgm:prSet>
      <dgm:spPr/>
      <dgm:t>
        <a:bodyPr/>
        <a:lstStyle/>
        <a:p>
          <a:endParaRPr lang="fr-FR"/>
        </a:p>
      </dgm:t>
    </dgm:pt>
    <dgm:pt modelId="{1F7B88DF-C46D-469E-B9C7-28FC70998955}" type="pres">
      <dgm:prSet presAssocID="{C759A92C-0BAB-4785-84DC-54BFA09753AA}" presName="line3" presStyleLbl="callout" presStyleIdx="4" presStyleCnt="8"/>
      <dgm:spPr/>
    </dgm:pt>
    <dgm:pt modelId="{9CE0FFD6-44E5-4C24-A17E-3C1099ED9CCA}" type="pres">
      <dgm:prSet presAssocID="{C759A92C-0BAB-4785-84DC-54BFA09753AA}" presName="d3" presStyleLbl="callout" presStyleIdx="5" presStyleCnt="8"/>
      <dgm:spPr/>
    </dgm:pt>
    <dgm:pt modelId="{9221D338-220B-4C23-85CD-4F5305360EFC}" type="pres">
      <dgm:prSet presAssocID="{4DAC98F2-B637-4309-B91C-E2BAF76C585C}" presName="circle4" presStyleLbl="lnNode1" presStyleIdx="3" presStyleCnt="4"/>
      <dgm:spPr/>
    </dgm:pt>
    <dgm:pt modelId="{0A29904F-BCD0-4B78-91F3-3C6FC80FFE9B}" type="pres">
      <dgm:prSet presAssocID="{4DAC98F2-B637-4309-B91C-E2BAF76C585C}" presName="text4" presStyleLbl="revTx" presStyleIdx="3" presStyleCnt="4" custScaleX="153681" custLinFactNeighborX="24228" custLinFactNeighborY="2245">
        <dgm:presLayoutVars>
          <dgm:bulletEnabled val="1"/>
        </dgm:presLayoutVars>
      </dgm:prSet>
      <dgm:spPr/>
      <dgm:t>
        <a:bodyPr/>
        <a:lstStyle/>
        <a:p>
          <a:endParaRPr lang="fr-FR"/>
        </a:p>
      </dgm:t>
    </dgm:pt>
    <dgm:pt modelId="{727CE28B-8EAC-47C7-9A0B-5ABF2090BDEB}" type="pres">
      <dgm:prSet presAssocID="{4DAC98F2-B637-4309-B91C-E2BAF76C585C}" presName="line4" presStyleLbl="callout" presStyleIdx="6" presStyleCnt="8"/>
      <dgm:spPr/>
    </dgm:pt>
    <dgm:pt modelId="{08878F55-058B-446B-8F9A-3EC60EB51FB8}" type="pres">
      <dgm:prSet presAssocID="{4DAC98F2-B637-4309-B91C-E2BAF76C585C}" presName="d4" presStyleLbl="callout" presStyleIdx="7" presStyleCnt="8"/>
      <dgm:spPr/>
    </dgm:pt>
  </dgm:ptLst>
  <dgm:cxnLst>
    <dgm:cxn modelId="{B5C74FEB-1796-422A-9698-6C38C58486E8}" type="presOf" srcId="{4DAC98F2-B637-4309-B91C-E2BAF76C585C}" destId="{0A29904F-BCD0-4B78-91F3-3C6FC80FFE9B}" srcOrd="0" destOrd="0" presId="urn:microsoft.com/office/officeart/2005/8/layout/target1"/>
    <dgm:cxn modelId="{294862C0-70EB-49FF-BE67-4F19417D1E8E}" srcId="{E291BD33-FE0F-4CA3-B27A-D1037C3A1F7C}" destId="{C759A92C-0BAB-4785-84DC-54BFA09753AA}" srcOrd="2" destOrd="0" parTransId="{BFE71438-72C8-46C5-8A21-55BF98E57766}" sibTransId="{AF9662B3-2428-4564-965D-441E70F3D2E4}"/>
    <dgm:cxn modelId="{FF2455AB-67FA-4F0B-80F4-B3077C1DC686}" srcId="{E291BD33-FE0F-4CA3-B27A-D1037C3A1F7C}" destId="{0BED9F3A-0FAE-41DD-B2AC-7711F34C6581}" srcOrd="0" destOrd="0" parTransId="{52D50460-3BBB-4805-BB72-126758F256DC}" sibTransId="{B1FA0F24-97BF-44E3-B9DE-79227DD4F5FC}"/>
    <dgm:cxn modelId="{71961B73-923C-4D97-9801-5B105FF5BB04}" type="presOf" srcId="{0BED9F3A-0FAE-41DD-B2AC-7711F34C6581}" destId="{595352CF-44E2-4786-A27D-16C0379FF386}" srcOrd="0" destOrd="0" presId="urn:microsoft.com/office/officeart/2005/8/layout/target1"/>
    <dgm:cxn modelId="{910FC651-1CAF-40EB-A517-B3995DE4A18A}" type="presOf" srcId="{C759A92C-0BAB-4785-84DC-54BFA09753AA}" destId="{B7E8D144-AC8F-401C-A60D-9EA231DDF608}" srcOrd="0" destOrd="0" presId="urn:microsoft.com/office/officeart/2005/8/layout/target1"/>
    <dgm:cxn modelId="{8464F41C-7DD9-4CCC-B923-41ED10182B8C}" srcId="{E291BD33-FE0F-4CA3-B27A-D1037C3A1F7C}" destId="{0F9277D6-7396-4D71-A059-A70369E7E737}" srcOrd="1" destOrd="0" parTransId="{D3B86C39-A7D3-47FA-A9AB-A37F93D11B61}" sibTransId="{91DE2991-5687-4696-828C-4AE1EB8E15CA}"/>
    <dgm:cxn modelId="{CF800378-E775-4C8D-99B7-7890FC698A4F}" type="presOf" srcId="{0F9277D6-7396-4D71-A059-A70369E7E737}" destId="{92567B0B-4441-4617-8FEC-9FEA6A60D18B}" srcOrd="0" destOrd="0" presId="urn:microsoft.com/office/officeart/2005/8/layout/target1"/>
    <dgm:cxn modelId="{EFB2D303-36DE-4291-A2C3-38C58811E099}" type="presOf" srcId="{E291BD33-FE0F-4CA3-B27A-D1037C3A1F7C}" destId="{05F09792-8D9A-4F33-A133-1D62B8D5839A}" srcOrd="0" destOrd="0" presId="urn:microsoft.com/office/officeart/2005/8/layout/target1"/>
    <dgm:cxn modelId="{4CAAA7A2-EC7F-4481-B4A0-FBE00E7EBCC6}" srcId="{E291BD33-FE0F-4CA3-B27A-D1037C3A1F7C}" destId="{4DAC98F2-B637-4309-B91C-E2BAF76C585C}" srcOrd="3" destOrd="0" parTransId="{F9B62577-EE9E-4FC7-ADBC-181838CAEA15}" sibTransId="{2CA96F62-50FF-4CF8-8812-9A5B76C14643}"/>
    <dgm:cxn modelId="{E3D52E88-6622-4C2B-B375-058075410607}" type="presParOf" srcId="{05F09792-8D9A-4F33-A133-1D62B8D5839A}" destId="{3AC189EF-96F4-4399-93D0-CDFA87E0AABF}" srcOrd="0" destOrd="0" presId="urn:microsoft.com/office/officeart/2005/8/layout/target1"/>
    <dgm:cxn modelId="{9183BFC8-A762-442A-B20A-C820817945BD}" type="presParOf" srcId="{05F09792-8D9A-4F33-A133-1D62B8D5839A}" destId="{595352CF-44E2-4786-A27D-16C0379FF386}" srcOrd="1" destOrd="0" presId="urn:microsoft.com/office/officeart/2005/8/layout/target1"/>
    <dgm:cxn modelId="{6AC20113-4263-4642-8E09-190DBB9752DF}" type="presParOf" srcId="{05F09792-8D9A-4F33-A133-1D62B8D5839A}" destId="{3B36DFF4-9F47-4A21-8FAD-1C4D904DAD79}" srcOrd="2" destOrd="0" presId="urn:microsoft.com/office/officeart/2005/8/layout/target1"/>
    <dgm:cxn modelId="{382282F6-9281-449A-B2F2-C026BD3C0449}" type="presParOf" srcId="{05F09792-8D9A-4F33-A133-1D62B8D5839A}" destId="{4D321014-E081-4300-A5EF-92CC55B49248}" srcOrd="3" destOrd="0" presId="urn:microsoft.com/office/officeart/2005/8/layout/target1"/>
    <dgm:cxn modelId="{992FDEF4-6078-4AB7-A710-A7E4667BBF63}" type="presParOf" srcId="{05F09792-8D9A-4F33-A133-1D62B8D5839A}" destId="{B6D32C21-5158-481E-8D15-997E9C037793}" srcOrd="4" destOrd="0" presId="urn:microsoft.com/office/officeart/2005/8/layout/target1"/>
    <dgm:cxn modelId="{CC706058-F32A-4397-85C6-613C77E1AECE}" type="presParOf" srcId="{05F09792-8D9A-4F33-A133-1D62B8D5839A}" destId="{92567B0B-4441-4617-8FEC-9FEA6A60D18B}" srcOrd="5" destOrd="0" presId="urn:microsoft.com/office/officeart/2005/8/layout/target1"/>
    <dgm:cxn modelId="{B2BD40DF-1674-4585-8699-DF2BF42D3FD1}" type="presParOf" srcId="{05F09792-8D9A-4F33-A133-1D62B8D5839A}" destId="{1FDCD6F2-343D-430F-A2F8-D0CBFC229385}" srcOrd="6" destOrd="0" presId="urn:microsoft.com/office/officeart/2005/8/layout/target1"/>
    <dgm:cxn modelId="{D9B76348-64DE-4108-ABD9-463EB1C2DD0C}" type="presParOf" srcId="{05F09792-8D9A-4F33-A133-1D62B8D5839A}" destId="{8F5F1A07-D746-4B83-8584-7096545F99FB}" srcOrd="7" destOrd="0" presId="urn:microsoft.com/office/officeart/2005/8/layout/target1"/>
    <dgm:cxn modelId="{1424F277-A496-4214-AE8E-86B7AEB8D4E0}" type="presParOf" srcId="{05F09792-8D9A-4F33-A133-1D62B8D5839A}" destId="{0083160D-EB1D-4219-881D-20E658BA3522}" srcOrd="8" destOrd="0" presId="urn:microsoft.com/office/officeart/2005/8/layout/target1"/>
    <dgm:cxn modelId="{C2047DEF-4F58-4075-A645-8CE1C14D3CFD}" type="presParOf" srcId="{05F09792-8D9A-4F33-A133-1D62B8D5839A}" destId="{B7E8D144-AC8F-401C-A60D-9EA231DDF608}" srcOrd="9" destOrd="0" presId="urn:microsoft.com/office/officeart/2005/8/layout/target1"/>
    <dgm:cxn modelId="{71B632F3-7F2B-4B13-8B6B-D72D0E811996}" type="presParOf" srcId="{05F09792-8D9A-4F33-A133-1D62B8D5839A}" destId="{1F7B88DF-C46D-469E-B9C7-28FC70998955}" srcOrd="10" destOrd="0" presId="urn:microsoft.com/office/officeart/2005/8/layout/target1"/>
    <dgm:cxn modelId="{AA06E8E4-15FE-4A1D-9444-047F3825005C}" type="presParOf" srcId="{05F09792-8D9A-4F33-A133-1D62B8D5839A}" destId="{9CE0FFD6-44E5-4C24-A17E-3C1099ED9CCA}" srcOrd="11" destOrd="0" presId="urn:microsoft.com/office/officeart/2005/8/layout/target1"/>
    <dgm:cxn modelId="{E8C1F990-DD45-491D-AFC9-6AF14563E04E}" type="presParOf" srcId="{05F09792-8D9A-4F33-A133-1D62B8D5839A}" destId="{9221D338-220B-4C23-85CD-4F5305360EFC}" srcOrd="12" destOrd="0" presId="urn:microsoft.com/office/officeart/2005/8/layout/target1"/>
    <dgm:cxn modelId="{C5D701E2-8154-4E1E-939D-5434FAD9489A}" type="presParOf" srcId="{05F09792-8D9A-4F33-A133-1D62B8D5839A}" destId="{0A29904F-BCD0-4B78-91F3-3C6FC80FFE9B}" srcOrd="13" destOrd="0" presId="urn:microsoft.com/office/officeart/2005/8/layout/target1"/>
    <dgm:cxn modelId="{6843B501-0917-4584-9873-4648CF7541B3}" type="presParOf" srcId="{05F09792-8D9A-4F33-A133-1D62B8D5839A}" destId="{727CE28B-8EAC-47C7-9A0B-5ABF2090BDEB}" srcOrd="14" destOrd="0" presId="urn:microsoft.com/office/officeart/2005/8/layout/target1"/>
    <dgm:cxn modelId="{638ED726-0D0A-4A90-AC7D-15A777A0F188}" type="presParOf" srcId="{05F09792-8D9A-4F33-A133-1D62B8D5839A}" destId="{08878F55-058B-446B-8F9A-3EC60EB51FB8}" srcOrd="15" destOrd="0" presId="urn:microsoft.com/office/officeart/2005/8/layout/target1"/>
  </dgm:cxnLst>
  <dgm:bg/>
  <dgm:whole/>
</dgm:dataModel>
</file>

<file path=ppt/diagrams/data12.xml><?xml version="1.0" encoding="utf-8"?>
<dgm:dataModel xmlns:dgm="http://schemas.openxmlformats.org/drawingml/2006/diagram" xmlns:a="http://schemas.openxmlformats.org/drawingml/2006/main">
  <dgm:ptLst>
    <dgm:pt modelId="{E291BD33-FE0F-4CA3-B27A-D1037C3A1F7C}" type="doc">
      <dgm:prSet loTypeId="urn:microsoft.com/office/officeart/2005/8/layout/target1" loCatId="relationship" qsTypeId="urn:microsoft.com/office/officeart/2005/8/quickstyle/simple1" qsCatId="simple" csTypeId="urn:microsoft.com/office/officeart/2005/8/colors/accent4_4" csCatId="accent4" phldr="1"/>
      <dgm:spPr/>
      <dgm:t>
        <a:bodyPr/>
        <a:lstStyle/>
        <a:p>
          <a:endParaRPr lang="fr-FR"/>
        </a:p>
      </dgm:t>
    </dgm:pt>
    <dgm:pt modelId="{DC3F6B67-EA9B-45A6-81E5-21D46C58398B}">
      <dgm:prSet custT="1"/>
      <dgm:spPr/>
      <dgm:t>
        <a:bodyPr/>
        <a:lstStyle/>
        <a:p>
          <a:r>
            <a:rPr lang="fr-FR" sz="2600" b="1" dirty="0" smtClean="0">
              <a:solidFill>
                <a:srgbClr val="CC3300"/>
              </a:solidFill>
            </a:rPr>
            <a:t>Post évaluer</a:t>
          </a:r>
          <a:endParaRPr lang="fr-FR" sz="2600" b="1" dirty="0">
            <a:solidFill>
              <a:srgbClr val="CC3300"/>
            </a:solidFill>
          </a:endParaRPr>
        </a:p>
      </dgm:t>
    </dgm:pt>
    <dgm:pt modelId="{AD69D6C4-AD7C-4578-ABA5-279345BC96AE}" type="parTrans" cxnId="{EA12418F-0EEB-4612-B0D2-E815402D6D97}">
      <dgm:prSet/>
      <dgm:spPr/>
      <dgm:t>
        <a:bodyPr/>
        <a:lstStyle/>
        <a:p>
          <a:endParaRPr lang="fr-FR" sz="2200"/>
        </a:p>
      </dgm:t>
    </dgm:pt>
    <dgm:pt modelId="{CC62933D-1079-443F-BA6A-54F46F74AD32}" type="sibTrans" cxnId="{EA12418F-0EEB-4612-B0D2-E815402D6D97}">
      <dgm:prSet/>
      <dgm:spPr/>
      <dgm:t>
        <a:bodyPr/>
        <a:lstStyle/>
        <a:p>
          <a:endParaRPr lang="fr-FR" sz="2200"/>
        </a:p>
      </dgm:t>
    </dgm:pt>
    <dgm:pt modelId="{755EA2D0-AC50-418D-86E5-CB5FB77A020B}">
      <dgm:prSet custT="1"/>
      <dgm:spPr/>
      <dgm:t>
        <a:bodyPr/>
        <a:lstStyle/>
        <a:p>
          <a:r>
            <a:rPr lang="fr-FR" sz="2200" dirty="0" smtClean="0"/>
            <a:t>Mesurer les résultats et les performances réalisées;</a:t>
          </a:r>
          <a:endParaRPr lang="fr-FR" sz="2200" dirty="0"/>
        </a:p>
      </dgm:t>
    </dgm:pt>
    <dgm:pt modelId="{A5A316A5-F53D-4370-891A-306DE38D973F}" type="parTrans" cxnId="{BE307A6D-248A-45FF-BE0A-E81628BBDEFB}">
      <dgm:prSet/>
      <dgm:spPr/>
      <dgm:t>
        <a:bodyPr/>
        <a:lstStyle/>
        <a:p>
          <a:endParaRPr lang="fr-FR" sz="2200"/>
        </a:p>
      </dgm:t>
    </dgm:pt>
    <dgm:pt modelId="{C4336F0E-DBDB-4D47-AF28-DB10AEFC5A9A}" type="sibTrans" cxnId="{BE307A6D-248A-45FF-BE0A-E81628BBDEFB}">
      <dgm:prSet/>
      <dgm:spPr/>
      <dgm:t>
        <a:bodyPr/>
        <a:lstStyle/>
        <a:p>
          <a:endParaRPr lang="fr-FR" sz="2200"/>
        </a:p>
      </dgm:t>
    </dgm:pt>
    <dgm:pt modelId="{E9D932E3-79D1-4530-8A0A-8D746376F4E3}">
      <dgm:prSet custT="1"/>
      <dgm:spPr/>
      <dgm:t>
        <a:bodyPr/>
        <a:lstStyle/>
        <a:p>
          <a:r>
            <a:rPr lang="fr-FR" sz="2200" dirty="0" smtClean="0"/>
            <a:t>Détecter les éventuelles erreurs commises pour ne pas les répéter;</a:t>
          </a:r>
          <a:endParaRPr lang="fr-FR" sz="2200" dirty="0"/>
        </a:p>
      </dgm:t>
    </dgm:pt>
    <dgm:pt modelId="{EB4A2CE4-0389-45E3-B135-9C87ABA10885}" type="parTrans" cxnId="{E6966BE3-FECD-44CB-A9B5-0F4DD8C5AFD2}">
      <dgm:prSet/>
      <dgm:spPr/>
      <dgm:t>
        <a:bodyPr/>
        <a:lstStyle/>
        <a:p>
          <a:endParaRPr lang="fr-FR" sz="2200"/>
        </a:p>
      </dgm:t>
    </dgm:pt>
    <dgm:pt modelId="{CB190FF2-5607-4C77-BD60-0D6F4325A369}" type="sibTrans" cxnId="{E6966BE3-FECD-44CB-A9B5-0F4DD8C5AFD2}">
      <dgm:prSet/>
      <dgm:spPr/>
      <dgm:t>
        <a:bodyPr/>
        <a:lstStyle/>
        <a:p>
          <a:endParaRPr lang="fr-FR" sz="2200"/>
        </a:p>
      </dgm:t>
    </dgm:pt>
    <dgm:pt modelId="{A0864663-5A86-481C-91FD-673803E4EFD8}">
      <dgm:prSet custT="1"/>
      <dgm:spPr/>
      <dgm:t>
        <a:bodyPr/>
        <a:lstStyle/>
        <a:p>
          <a:r>
            <a:rPr lang="fr-FR" sz="2200" dirty="0" smtClean="0"/>
            <a:t>Capitaliser les différents points forts</a:t>
          </a:r>
          <a:endParaRPr lang="fr-FR" sz="2200" dirty="0"/>
        </a:p>
      </dgm:t>
    </dgm:pt>
    <dgm:pt modelId="{7CA4A8FF-B76F-49D5-A214-52FC643401A8}" type="parTrans" cxnId="{02114905-ABEA-40A9-8F68-39AAC709F254}">
      <dgm:prSet/>
      <dgm:spPr/>
      <dgm:t>
        <a:bodyPr/>
        <a:lstStyle/>
        <a:p>
          <a:endParaRPr lang="fr-FR" sz="2200"/>
        </a:p>
      </dgm:t>
    </dgm:pt>
    <dgm:pt modelId="{565086A6-A14E-412C-AB38-8B581E261940}" type="sibTrans" cxnId="{02114905-ABEA-40A9-8F68-39AAC709F254}">
      <dgm:prSet/>
      <dgm:spPr/>
      <dgm:t>
        <a:bodyPr/>
        <a:lstStyle/>
        <a:p>
          <a:endParaRPr lang="fr-FR" sz="2200"/>
        </a:p>
      </dgm:t>
    </dgm:pt>
    <dgm:pt modelId="{05F09792-8D9A-4F33-A133-1D62B8D5839A}" type="pres">
      <dgm:prSet presAssocID="{E291BD33-FE0F-4CA3-B27A-D1037C3A1F7C}" presName="composite" presStyleCnt="0">
        <dgm:presLayoutVars>
          <dgm:chMax val="5"/>
          <dgm:dir/>
          <dgm:resizeHandles val="exact"/>
        </dgm:presLayoutVars>
      </dgm:prSet>
      <dgm:spPr/>
      <dgm:t>
        <a:bodyPr/>
        <a:lstStyle/>
        <a:p>
          <a:endParaRPr lang="fr-FR"/>
        </a:p>
      </dgm:t>
    </dgm:pt>
    <dgm:pt modelId="{0C3354A2-8B17-4C41-B184-FA55848803DE}" type="pres">
      <dgm:prSet presAssocID="{DC3F6B67-EA9B-45A6-81E5-21D46C58398B}" presName="circle1" presStyleLbl="lnNode1" presStyleIdx="0" presStyleCnt="4"/>
      <dgm:spPr/>
    </dgm:pt>
    <dgm:pt modelId="{1FB5AE31-3DE4-4431-83F0-B73CFC458DCF}" type="pres">
      <dgm:prSet presAssocID="{DC3F6B67-EA9B-45A6-81E5-21D46C58398B}" presName="text1" presStyleLbl="revTx" presStyleIdx="0" presStyleCnt="4">
        <dgm:presLayoutVars>
          <dgm:bulletEnabled val="1"/>
        </dgm:presLayoutVars>
      </dgm:prSet>
      <dgm:spPr/>
      <dgm:t>
        <a:bodyPr/>
        <a:lstStyle/>
        <a:p>
          <a:endParaRPr lang="fr-FR"/>
        </a:p>
      </dgm:t>
    </dgm:pt>
    <dgm:pt modelId="{C76E9C40-915A-440C-94BE-4EEF82FC2169}" type="pres">
      <dgm:prSet presAssocID="{DC3F6B67-EA9B-45A6-81E5-21D46C58398B}" presName="line1" presStyleLbl="callout" presStyleIdx="0" presStyleCnt="8"/>
      <dgm:spPr/>
    </dgm:pt>
    <dgm:pt modelId="{1323A468-A6A1-4C53-9ACA-B2A98F65357E}" type="pres">
      <dgm:prSet presAssocID="{DC3F6B67-EA9B-45A6-81E5-21D46C58398B}" presName="d1" presStyleLbl="callout" presStyleIdx="1" presStyleCnt="8"/>
      <dgm:spPr/>
    </dgm:pt>
    <dgm:pt modelId="{108E884D-59C1-4AB4-BAD5-EA4D488ACAA7}" type="pres">
      <dgm:prSet presAssocID="{755EA2D0-AC50-418D-86E5-CB5FB77A020B}" presName="circle2" presStyleLbl="lnNode1" presStyleIdx="1" presStyleCnt="4"/>
      <dgm:spPr/>
    </dgm:pt>
    <dgm:pt modelId="{56050A80-85F9-44D3-A3D5-7487A2D5E85E}" type="pres">
      <dgm:prSet presAssocID="{755EA2D0-AC50-418D-86E5-CB5FB77A020B}" presName="text2" presStyleLbl="revTx" presStyleIdx="1" presStyleCnt="4" custScaleX="144190" custLinFactNeighborX="18075" custLinFactNeighborY="-1954">
        <dgm:presLayoutVars>
          <dgm:bulletEnabled val="1"/>
        </dgm:presLayoutVars>
      </dgm:prSet>
      <dgm:spPr/>
      <dgm:t>
        <a:bodyPr/>
        <a:lstStyle/>
        <a:p>
          <a:endParaRPr lang="fr-FR"/>
        </a:p>
      </dgm:t>
    </dgm:pt>
    <dgm:pt modelId="{85D28728-567E-49CD-A196-BEE243BEE357}" type="pres">
      <dgm:prSet presAssocID="{755EA2D0-AC50-418D-86E5-CB5FB77A020B}" presName="line2" presStyleLbl="callout" presStyleIdx="2" presStyleCnt="8"/>
      <dgm:spPr/>
    </dgm:pt>
    <dgm:pt modelId="{DC007A9D-5483-4CEB-B0FD-77A2373B5AC2}" type="pres">
      <dgm:prSet presAssocID="{755EA2D0-AC50-418D-86E5-CB5FB77A020B}" presName="d2" presStyleLbl="callout" presStyleIdx="3" presStyleCnt="8"/>
      <dgm:spPr/>
    </dgm:pt>
    <dgm:pt modelId="{224B5CCC-09FF-4A22-A6CB-C8162AA7215F}" type="pres">
      <dgm:prSet presAssocID="{E9D932E3-79D1-4530-8A0A-8D746376F4E3}" presName="circle3" presStyleLbl="lnNode1" presStyleIdx="2" presStyleCnt="4"/>
      <dgm:spPr/>
    </dgm:pt>
    <dgm:pt modelId="{CB62A8B4-C5D5-407A-AD85-D2540ED2FEF5}" type="pres">
      <dgm:prSet presAssocID="{E9D932E3-79D1-4530-8A0A-8D746376F4E3}" presName="text3" presStyleLbl="revTx" presStyleIdx="2" presStyleCnt="4" custScaleX="151555" custLinFactNeighborX="21758" custLinFactNeighborY="146">
        <dgm:presLayoutVars>
          <dgm:bulletEnabled val="1"/>
        </dgm:presLayoutVars>
      </dgm:prSet>
      <dgm:spPr/>
      <dgm:t>
        <a:bodyPr/>
        <a:lstStyle/>
        <a:p>
          <a:endParaRPr lang="fr-FR"/>
        </a:p>
      </dgm:t>
    </dgm:pt>
    <dgm:pt modelId="{8DAD4A80-26C2-40E7-8665-2B2E1DF1900F}" type="pres">
      <dgm:prSet presAssocID="{E9D932E3-79D1-4530-8A0A-8D746376F4E3}" presName="line3" presStyleLbl="callout" presStyleIdx="4" presStyleCnt="8"/>
      <dgm:spPr/>
    </dgm:pt>
    <dgm:pt modelId="{61748856-50E7-4F0E-BB21-157C88AAFF24}" type="pres">
      <dgm:prSet presAssocID="{E9D932E3-79D1-4530-8A0A-8D746376F4E3}" presName="d3" presStyleLbl="callout" presStyleIdx="5" presStyleCnt="8"/>
      <dgm:spPr/>
    </dgm:pt>
    <dgm:pt modelId="{77CBA32A-8E4E-4198-BC0F-4D4EE7ED1E1B}" type="pres">
      <dgm:prSet presAssocID="{A0864663-5A86-481C-91FD-673803E4EFD8}" presName="circle4" presStyleLbl="lnNode1" presStyleIdx="3" presStyleCnt="4"/>
      <dgm:spPr/>
    </dgm:pt>
    <dgm:pt modelId="{3D8C32FF-9243-45C3-ADE2-8D9C6C1645F9}" type="pres">
      <dgm:prSet presAssocID="{A0864663-5A86-481C-91FD-673803E4EFD8}" presName="text4" presStyleLbl="revTx" presStyleIdx="3" presStyleCnt="4" custScaleX="155238" custLinFactNeighborX="20111" custLinFactNeighborY="2245">
        <dgm:presLayoutVars>
          <dgm:bulletEnabled val="1"/>
        </dgm:presLayoutVars>
      </dgm:prSet>
      <dgm:spPr/>
      <dgm:t>
        <a:bodyPr/>
        <a:lstStyle/>
        <a:p>
          <a:endParaRPr lang="fr-FR"/>
        </a:p>
      </dgm:t>
    </dgm:pt>
    <dgm:pt modelId="{05F72F37-2B3A-4C43-A522-EE869F5DD454}" type="pres">
      <dgm:prSet presAssocID="{A0864663-5A86-481C-91FD-673803E4EFD8}" presName="line4" presStyleLbl="callout" presStyleIdx="6" presStyleCnt="8"/>
      <dgm:spPr/>
    </dgm:pt>
    <dgm:pt modelId="{C386AE79-7D19-4EC1-96B6-3A57F55504D3}" type="pres">
      <dgm:prSet presAssocID="{A0864663-5A86-481C-91FD-673803E4EFD8}" presName="d4" presStyleLbl="callout" presStyleIdx="7" presStyleCnt="8"/>
      <dgm:spPr/>
    </dgm:pt>
  </dgm:ptLst>
  <dgm:cxnLst>
    <dgm:cxn modelId="{BE18C3C6-E574-4922-A221-9556657AD043}" type="presOf" srcId="{755EA2D0-AC50-418D-86E5-CB5FB77A020B}" destId="{56050A80-85F9-44D3-A3D5-7487A2D5E85E}" srcOrd="0" destOrd="0" presId="urn:microsoft.com/office/officeart/2005/8/layout/target1"/>
    <dgm:cxn modelId="{D53C78B3-CA9C-492E-8E85-692278AAEAE3}" type="presOf" srcId="{E291BD33-FE0F-4CA3-B27A-D1037C3A1F7C}" destId="{05F09792-8D9A-4F33-A133-1D62B8D5839A}" srcOrd="0" destOrd="0" presId="urn:microsoft.com/office/officeart/2005/8/layout/target1"/>
    <dgm:cxn modelId="{02114905-ABEA-40A9-8F68-39AAC709F254}" srcId="{E291BD33-FE0F-4CA3-B27A-D1037C3A1F7C}" destId="{A0864663-5A86-481C-91FD-673803E4EFD8}" srcOrd="3" destOrd="0" parTransId="{7CA4A8FF-B76F-49D5-A214-52FC643401A8}" sibTransId="{565086A6-A14E-412C-AB38-8B581E261940}"/>
    <dgm:cxn modelId="{E6966BE3-FECD-44CB-A9B5-0F4DD8C5AFD2}" srcId="{E291BD33-FE0F-4CA3-B27A-D1037C3A1F7C}" destId="{E9D932E3-79D1-4530-8A0A-8D746376F4E3}" srcOrd="2" destOrd="0" parTransId="{EB4A2CE4-0389-45E3-B135-9C87ABA10885}" sibTransId="{CB190FF2-5607-4C77-BD60-0D6F4325A369}"/>
    <dgm:cxn modelId="{DA29A810-FAA2-48AD-871E-8D4346E802FF}" type="presOf" srcId="{E9D932E3-79D1-4530-8A0A-8D746376F4E3}" destId="{CB62A8B4-C5D5-407A-AD85-D2540ED2FEF5}" srcOrd="0" destOrd="0" presId="urn:microsoft.com/office/officeart/2005/8/layout/target1"/>
    <dgm:cxn modelId="{EA12418F-0EEB-4612-B0D2-E815402D6D97}" srcId="{E291BD33-FE0F-4CA3-B27A-D1037C3A1F7C}" destId="{DC3F6B67-EA9B-45A6-81E5-21D46C58398B}" srcOrd="0" destOrd="0" parTransId="{AD69D6C4-AD7C-4578-ABA5-279345BC96AE}" sibTransId="{CC62933D-1079-443F-BA6A-54F46F74AD32}"/>
    <dgm:cxn modelId="{BE307A6D-248A-45FF-BE0A-E81628BBDEFB}" srcId="{E291BD33-FE0F-4CA3-B27A-D1037C3A1F7C}" destId="{755EA2D0-AC50-418D-86E5-CB5FB77A020B}" srcOrd="1" destOrd="0" parTransId="{A5A316A5-F53D-4370-891A-306DE38D973F}" sibTransId="{C4336F0E-DBDB-4D47-AF28-DB10AEFC5A9A}"/>
    <dgm:cxn modelId="{CF602CAB-429F-4FB2-AB01-961E3266DC42}" type="presOf" srcId="{DC3F6B67-EA9B-45A6-81E5-21D46C58398B}" destId="{1FB5AE31-3DE4-4431-83F0-B73CFC458DCF}" srcOrd="0" destOrd="0" presId="urn:microsoft.com/office/officeart/2005/8/layout/target1"/>
    <dgm:cxn modelId="{B710F6B5-C4D0-4C24-A277-093E682EC3C4}" type="presOf" srcId="{A0864663-5A86-481C-91FD-673803E4EFD8}" destId="{3D8C32FF-9243-45C3-ADE2-8D9C6C1645F9}" srcOrd="0" destOrd="0" presId="urn:microsoft.com/office/officeart/2005/8/layout/target1"/>
    <dgm:cxn modelId="{00395844-E423-4BB9-AE22-D7E3C5E3B93C}" type="presParOf" srcId="{05F09792-8D9A-4F33-A133-1D62B8D5839A}" destId="{0C3354A2-8B17-4C41-B184-FA55848803DE}" srcOrd="0" destOrd="0" presId="urn:microsoft.com/office/officeart/2005/8/layout/target1"/>
    <dgm:cxn modelId="{7CC42E3A-F815-421A-AA83-3258EB279CF0}" type="presParOf" srcId="{05F09792-8D9A-4F33-A133-1D62B8D5839A}" destId="{1FB5AE31-3DE4-4431-83F0-B73CFC458DCF}" srcOrd="1" destOrd="0" presId="urn:microsoft.com/office/officeart/2005/8/layout/target1"/>
    <dgm:cxn modelId="{CF760993-FACD-466B-80EE-BE59F4E675D5}" type="presParOf" srcId="{05F09792-8D9A-4F33-A133-1D62B8D5839A}" destId="{C76E9C40-915A-440C-94BE-4EEF82FC2169}" srcOrd="2" destOrd="0" presId="urn:microsoft.com/office/officeart/2005/8/layout/target1"/>
    <dgm:cxn modelId="{A3A80D28-2CC4-44B2-B076-2FDC9E8F29B6}" type="presParOf" srcId="{05F09792-8D9A-4F33-A133-1D62B8D5839A}" destId="{1323A468-A6A1-4C53-9ACA-B2A98F65357E}" srcOrd="3" destOrd="0" presId="urn:microsoft.com/office/officeart/2005/8/layout/target1"/>
    <dgm:cxn modelId="{23F523D6-3B36-4088-89D6-771302834B53}" type="presParOf" srcId="{05F09792-8D9A-4F33-A133-1D62B8D5839A}" destId="{108E884D-59C1-4AB4-BAD5-EA4D488ACAA7}" srcOrd="4" destOrd="0" presId="urn:microsoft.com/office/officeart/2005/8/layout/target1"/>
    <dgm:cxn modelId="{0A982B71-0700-487D-AEF3-7D8684EF8998}" type="presParOf" srcId="{05F09792-8D9A-4F33-A133-1D62B8D5839A}" destId="{56050A80-85F9-44D3-A3D5-7487A2D5E85E}" srcOrd="5" destOrd="0" presId="urn:microsoft.com/office/officeart/2005/8/layout/target1"/>
    <dgm:cxn modelId="{388B817A-6336-483D-8EE4-2BB7F498DCF7}" type="presParOf" srcId="{05F09792-8D9A-4F33-A133-1D62B8D5839A}" destId="{85D28728-567E-49CD-A196-BEE243BEE357}" srcOrd="6" destOrd="0" presId="urn:microsoft.com/office/officeart/2005/8/layout/target1"/>
    <dgm:cxn modelId="{DBE70313-7970-43D1-B6AD-B95356E7E4EA}" type="presParOf" srcId="{05F09792-8D9A-4F33-A133-1D62B8D5839A}" destId="{DC007A9D-5483-4CEB-B0FD-77A2373B5AC2}" srcOrd="7" destOrd="0" presId="urn:microsoft.com/office/officeart/2005/8/layout/target1"/>
    <dgm:cxn modelId="{FB4D5F01-7D10-4F8D-9CAC-EF9A7F487F44}" type="presParOf" srcId="{05F09792-8D9A-4F33-A133-1D62B8D5839A}" destId="{224B5CCC-09FF-4A22-A6CB-C8162AA7215F}" srcOrd="8" destOrd="0" presId="urn:microsoft.com/office/officeart/2005/8/layout/target1"/>
    <dgm:cxn modelId="{36CE15F2-FE15-4C53-89BF-16CCC280D93C}" type="presParOf" srcId="{05F09792-8D9A-4F33-A133-1D62B8D5839A}" destId="{CB62A8B4-C5D5-407A-AD85-D2540ED2FEF5}" srcOrd="9" destOrd="0" presId="urn:microsoft.com/office/officeart/2005/8/layout/target1"/>
    <dgm:cxn modelId="{CB621956-C0A1-4D07-B4E8-4A276C1ACBD3}" type="presParOf" srcId="{05F09792-8D9A-4F33-A133-1D62B8D5839A}" destId="{8DAD4A80-26C2-40E7-8665-2B2E1DF1900F}" srcOrd="10" destOrd="0" presId="urn:microsoft.com/office/officeart/2005/8/layout/target1"/>
    <dgm:cxn modelId="{61D77BFD-745E-4540-97A7-8216291026C6}" type="presParOf" srcId="{05F09792-8D9A-4F33-A133-1D62B8D5839A}" destId="{61748856-50E7-4F0E-BB21-157C88AAFF24}" srcOrd="11" destOrd="0" presId="urn:microsoft.com/office/officeart/2005/8/layout/target1"/>
    <dgm:cxn modelId="{AEFB8F75-5A16-4A3C-8D9D-F2AC49848053}" type="presParOf" srcId="{05F09792-8D9A-4F33-A133-1D62B8D5839A}" destId="{77CBA32A-8E4E-4198-BC0F-4D4EE7ED1E1B}" srcOrd="12" destOrd="0" presId="urn:microsoft.com/office/officeart/2005/8/layout/target1"/>
    <dgm:cxn modelId="{B3F5B8F0-741F-4C25-9D47-3A32B850C931}" type="presParOf" srcId="{05F09792-8D9A-4F33-A133-1D62B8D5839A}" destId="{3D8C32FF-9243-45C3-ADE2-8D9C6C1645F9}" srcOrd="13" destOrd="0" presId="urn:microsoft.com/office/officeart/2005/8/layout/target1"/>
    <dgm:cxn modelId="{49382E66-6E2B-4F37-AD1A-A3A4D2716F07}" type="presParOf" srcId="{05F09792-8D9A-4F33-A133-1D62B8D5839A}" destId="{05F72F37-2B3A-4C43-A522-EE869F5DD454}" srcOrd="14" destOrd="0" presId="urn:microsoft.com/office/officeart/2005/8/layout/target1"/>
    <dgm:cxn modelId="{F2A165A2-0907-4AB1-BBAC-B5DC6D923F7E}" type="presParOf" srcId="{05F09792-8D9A-4F33-A133-1D62B8D5839A}" destId="{C386AE79-7D19-4EC1-96B6-3A57F55504D3}" srcOrd="15" destOrd="0" presId="urn:microsoft.com/office/officeart/2005/8/layout/target1"/>
  </dgm:cxnLst>
  <dgm:bg/>
  <dgm:whole/>
</dgm:dataModel>
</file>

<file path=ppt/diagrams/data13.xml><?xml version="1.0" encoding="utf-8"?>
<dgm:dataModel xmlns:dgm="http://schemas.openxmlformats.org/drawingml/2006/diagram" xmlns:a="http://schemas.openxmlformats.org/drawingml/2006/main">
  <dgm:ptLst>
    <dgm:pt modelId="{C2E8F82C-430D-43F9-96EB-38B4D06CC732}" type="doc">
      <dgm:prSet loTypeId="urn:microsoft.com/office/officeart/2005/8/layout/process4" loCatId="list" qsTypeId="urn:microsoft.com/office/officeart/2005/8/quickstyle/simple1" qsCatId="simple" csTypeId="urn:microsoft.com/office/officeart/2005/8/colors/accent1_1" csCatId="accent1" phldr="1"/>
      <dgm:spPr/>
    </dgm:pt>
    <dgm:pt modelId="{52B76C38-4471-4780-8120-AE6717856A39}">
      <dgm:prSet phldrT="[Texte]" custT="1"/>
      <dgm:spPr/>
      <dgm:t>
        <a:bodyPr/>
        <a:lstStyle/>
        <a:p>
          <a:r>
            <a:rPr lang="fr-FR" sz="2800" dirty="0" smtClean="0"/>
            <a:t>Budgets de ventes</a:t>
          </a:r>
          <a:endParaRPr lang="fr-FR" sz="2800" dirty="0"/>
        </a:p>
      </dgm:t>
    </dgm:pt>
    <dgm:pt modelId="{47DDD1B7-E43C-4743-932A-57F807B33047}" type="parTrans" cxnId="{461BAEBC-4FF5-472B-AB23-5D1191204419}">
      <dgm:prSet/>
      <dgm:spPr/>
      <dgm:t>
        <a:bodyPr/>
        <a:lstStyle/>
        <a:p>
          <a:endParaRPr lang="fr-FR" sz="2800"/>
        </a:p>
      </dgm:t>
    </dgm:pt>
    <dgm:pt modelId="{CCC90B96-1F6B-4E68-81F8-46701D3DA1DD}" type="sibTrans" cxnId="{461BAEBC-4FF5-472B-AB23-5D1191204419}">
      <dgm:prSet/>
      <dgm:spPr/>
      <dgm:t>
        <a:bodyPr/>
        <a:lstStyle/>
        <a:p>
          <a:endParaRPr lang="fr-FR" sz="2800"/>
        </a:p>
      </dgm:t>
    </dgm:pt>
    <dgm:pt modelId="{6AD3CAB2-A6A6-4A6C-A54A-E7AA2A0C6C78}">
      <dgm:prSet custT="1"/>
      <dgm:spPr/>
      <dgm:t>
        <a:bodyPr/>
        <a:lstStyle/>
        <a:p>
          <a:r>
            <a:rPr lang="fr-FR" sz="2800" dirty="0" smtClean="0"/>
            <a:t>Budget de production</a:t>
          </a:r>
          <a:endParaRPr lang="fr-FR" sz="2800" dirty="0"/>
        </a:p>
      </dgm:t>
    </dgm:pt>
    <dgm:pt modelId="{D5E57BD8-7CE0-4232-8C5D-08F22E8E548D}" type="parTrans" cxnId="{B5A1D388-CDA5-48AB-BF81-A794551B80ED}">
      <dgm:prSet/>
      <dgm:spPr/>
      <dgm:t>
        <a:bodyPr/>
        <a:lstStyle/>
        <a:p>
          <a:endParaRPr lang="fr-FR" sz="2800"/>
        </a:p>
      </dgm:t>
    </dgm:pt>
    <dgm:pt modelId="{ACF2087A-5E51-4A67-BC39-89BF8883AE41}" type="sibTrans" cxnId="{B5A1D388-CDA5-48AB-BF81-A794551B80ED}">
      <dgm:prSet/>
      <dgm:spPr/>
      <dgm:t>
        <a:bodyPr/>
        <a:lstStyle/>
        <a:p>
          <a:endParaRPr lang="fr-FR" sz="2800"/>
        </a:p>
      </dgm:t>
    </dgm:pt>
    <dgm:pt modelId="{DC100FAB-E3A0-47CE-ACBE-4D349EFDF702}">
      <dgm:prSet custT="1"/>
      <dgm:spPr/>
      <dgm:t>
        <a:bodyPr/>
        <a:lstStyle/>
        <a:p>
          <a:r>
            <a:rPr lang="fr-FR" sz="2800" dirty="0" smtClean="0"/>
            <a:t>Budget d’approvisionnements</a:t>
          </a:r>
          <a:endParaRPr lang="fr-FR" sz="2800" dirty="0"/>
        </a:p>
      </dgm:t>
    </dgm:pt>
    <dgm:pt modelId="{5963493D-10A5-4D11-8662-2545060FC218}" type="parTrans" cxnId="{E0B70A0F-0F64-4BED-9540-7A6F1F5CBA43}">
      <dgm:prSet/>
      <dgm:spPr/>
      <dgm:t>
        <a:bodyPr/>
        <a:lstStyle/>
        <a:p>
          <a:endParaRPr lang="fr-FR" sz="2800"/>
        </a:p>
      </dgm:t>
    </dgm:pt>
    <dgm:pt modelId="{2CBFF920-04D0-4512-817D-944791C9E539}" type="sibTrans" cxnId="{E0B70A0F-0F64-4BED-9540-7A6F1F5CBA43}">
      <dgm:prSet/>
      <dgm:spPr/>
      <dgm:t>
        <a:bodyPr/>
        <a:lstStyle/>
        <a:p>
          <a:endParaRPr lang="fr-FR" sz="2800"/>
        </a:p>
      </dgm:t>
    </dgm:pt>
    <dgm:pt modelId="{3BC906FE-F398-4611-A8C8-DE866F26502F}">
      <dgm:prSet custT="1"/>
      <dgm:spPr/>
      <dgm:t>
        <a:bodyPr/>
        <a:lstStyle/>
        <a:p>
          <a:r>
            <a:rPr lang="fr-FR" sz="2800" dirty="0" smtClean="0"/>
            <a:t>Budget d’investissements</a:t>
          </a:r>
          <a:endParaRPr lang="fr-FR" sz="2800" dirty="0"/>
        </a:p>
      </dgm:t>
    </dgm:pt>
    <dgm:pt modelId="{E4490284-AEE6-4174-A70C-170BEDAD74D0}" type="parTrans" cxnId="{D2778A21-E30F-4B7E-BC2E-AF4976103AC7}">
      <dgm:prSet/>
      <dgm:spPr/>
      <dgm:t>
        <a:bodyPr/>
        <a:lstStyle/>
        <a:p>
          <a:endParaRPr lang="fr-FR" sz="2800"/>
        </a:p>
      </dgm:t>
    </dgm:pt>
    <dgm:pt modelId="{9DF79859-1D3C-417D-8EE8-4F1D4E0456EC}" type="sibTrans" cxnId="{D2778A21-E30F-4B7E-BC2E-AF4976103AC7}">
      <dgm:prSet/>
      <dgm:spPr/>
      <dgm:t>
        <a:bodyPr/>
        <a:lstStyle/>
        <a:p>
          <a:endParaRPr lang="fr-FR" sz="2800"/>
        </a:p>
      </dgm:t>
    </dgm:pt>
    <dgm:pt modelId="{E6BC3338-F347-467D-9F7F-E7AA4FEA051D}">
      <dgm:prSet custT="1"/>
      <dgm:spPr/>
      <dgm:t>
        <a:bodyPr/>
        <a:lstStyle/>
        <a:p>
          <a:r>
            <a:rPr lang="fr-FR" sz="2800" dirty="0" smtClean="0"/>
            <a:t>Budget </a:t>
          </a:r>
          <a:r>
            <a:rPr lang="fr-FR" sz="2800" smtClean="0"/>
            <a:t>de trésorerie</a:t>
          </a:r>
          <a:endParaRPr lang="fr-FR" sz="2800" dirty="0"/>
        </a:p>
      </dgm:t>
    </dgm:pt>
    <dgm:pt modelId="{07CA8F86-4933-4128-8659-4E92D62B5D6E}" type="parTrans" cxnId="{19510ECA-9ED1-424C-BE80-3CF35968A097}">
      <dgm:prSet/>
      <dgm:spPr/>
      <dgm:t>
        <a:bodyPr/>
        <a:lstStyle/>
        <a:p>
          <a:endParaRPr lang="fr-FR" sz="2800"/>
        </a:p>
      </dgm:t>
    </dgm:pt>
    <dgm:pt modelId="{7A17C24A-F6D1-4CC1-B5E9-B1A19C8D8370}" type="sibTrans" cxnId="{19510ECA-9ED1-424C-BE80-3CF35968A097}">
      <dgm:prSet/>
      <dgm:spPr/>
      <dgm:t>
        <a:bodyPr/>
        <a:lstStyle/>
        <a:p>
          <a:endParaRPr lang="fr-FR" sz="2800"/>
        </a:p>
      </dgm:t>
    </dgm:pt>
    <dgm:pt modelId="{E2268E5A-50FB-4DA3-AA21-D62450C965BA}" type="pres">
      <dgm:prSet presAssocID="{C2E8F82C-430D-43F9-96EB-38B4D06CC732}" presName="Name0" presStyleCnt="0">
        <dgm:presLayoutVars>
          <dgm:dir/>
          <dgm:animLvl val="lvl"/>
          <dgm:resizeHandles val="exact"/>
        </dgm:presLayoutVars>
      </dgm:prSet>
      <dgm:spPr/>
    </dgm:pt>
    <dgm:pt modelId="{AEDC8DFA-0A4A-4BB9-A032-91D9D20BE569}" type="pres">
      <dgm:prSet presAssocID="{E6BC3338-F347-467D-9F7F-E7AA4FEA051D}" presName="boxAndChildren" presStyleCnt="0"/>
      <dgm:spPr/>
    </dgm:pt>
    <dgm:pt modelId="{F392A8E9-8465-44D6-89A0-9B634ECDD693}" type="pres">
      <dgm:prSet presAssocID="{E6BC3338-F347-467D-9F7F-E7AA4FEA051D}" presName="parentTextBox" presStyleLbl="node1" presStyleIdx="0" presStyleCnt="5"/>
      <dgm:spPr/>
      <dgm:t>
        <a:bodyPr/>
        <a:lstStyle/>
        <a:p>
          <a:endParaRPr lang="fr-FR"/>
        </a:p>
      </dgm:t>
    </dgm:pt>
    <dgm:pt modelId="{571A91CA-57D2-477E-93C3-9276E6914063}" type="pres">
      <dgm:prSet presAssocID="{9DF79859-1D3C-417D-8EE8-4F1D4E0456EC}" presName="sp" presStyleCnt="0"/>
      <dgm:spPr/>
    </dgm:pt>
    <dgm:pt modelId="{35EE3B2E-6CC1-4523-AFF2-676714C3B6A7}" type="pres">
      <dgm:prSet presAssocID="{3BC906FE-F398-4611-A8C8-DE866F26502F}" presName="arrowAndChildren" presStyleCnt="0"/>
      <dgm:spPr/>
    </dgm:pt>
    <dgm:pt modelId="{8910861C-CC12-4F44-85FA-3175ACDA3628}" type="pres">
      <dgm:prSet presAssocID="{3BC906FE-F398-4611-A8C8-DE866F26502F}" presName="parentTextArrow" presStyleLbl="node1" presStyleIdx="1" presStyleCnt="5"/>
      <dgm:spPr/>
      <dgm:t>
        <a:bodyPr/>
        <a:lstStyle/>
        <a:p>
          <a:endParaRPr lang="fr-FR"/>
        </a:p>
      </dgm:t>
    </dgm:pt>
    <dgm:pt modelId="{3BA4AA32-2B72-41DA-AEBF-88606DBDC24A}" type="pres">
      <dgm:prSet presAssocID="{2CBFF920-04D0-4512-817D-944791C9E539}" presName="sp" presStyleCnt="0"/>
      <dgm:spPr/>
    </dgm:pt>
    <dgm:pt modelId="{7E02E428-2C90-4347-9106-A57BDF6FCE62}" type="pres">
      <dgm:prSet presAssocID="{DC100FAB-E3A0-47CE-ACBE-4D349EFDF702}" presName="arrowAndChildren" presStyleCnt="0"/>
      <dgm:spPr/>
    </dgm:pt>
    <dgm:pt modelId="{81A48C00-C53B-4A69-BDCA-55397D0AD970}" type="pres">
      <dgm:prSet presAssocID="{DC100FAB-E3A0-47CE-ACBE-4D349EFDF702}" presName="parentTextArrow" presStyleLbl="node1" presStyleIdx="2" presStyleCnt="5"/>
      <dgm:spPr/>
      <dgm:t>
        <a:bodyPr/>
        <a:lstStyle/>
        <a:p>
          <a:endParaRPr lang="fr-FR"/>
        </a:p>
      </dgm:t>
    </dgm:pt>
    <dgm:pt modelId="{A732FF0D-BC39-40AD-9B39-35E8ABCA6EB5}" type="pres">
      <dgm:prSet presAssocID="{ACF2087A-5E51-4A67-BC39-89BF8883AE41}" presName="sp" presStyleCnt="0"/>
      <dgm:spPr/>
    </dgm:pt>
    <dgm:pt modelId="{1142427F-E325-4A3D-BBFC-1540CCBCF45C}" type="pres">
      <dgm:prSet presAssocID="{6AD3CAB2-A6A6-4A6C-A54A-E7AA2A0C6C78}" presName="arrowAndChildren" presStyleCnt="0"/>
      <dgm:spPr/>
    </dgm:pt>
    <dgm:pt modelId="{77B4266B-6F15-4EFD-BC96-4F4DBE55E7BA}" type="pres">
      <dgm:prSet presAssocID="{6AD3CAB2-A6A6-4A6C-A54A-E7AA2A0C6C78}" presName="parentTextArrow" presStyleLbl="node1" presStyleIdx="3" presStyleCnt="5"/>
      <dgm:spPr/>
      <dgm:t>
        <a:bodyPr/>
        <a:lstStyle/>
        <a:p>
          <a:endParaRPr lang="fr-FR"/>
        </a:p>
      </dgm:t>
    </dgm:pt>
    <dgm:pt modelId="{3A73E294-F845-4F31-95BD-4F67C668C115}" type="pres">
      <dgm:prSet presAssocID="{CCC90B96-1F6B-4E68-81F8-46701D3DA1DD}" presName="sp" presStyleCnt="0"/>
      <dgm:spPr/>
    </dgm:pt>
    <dgm:pt modelId="{7BA63C35-8EDC-4ABD-AAEA-E2BEF309617A}" type="pres">
      <dgm:prSet presAssocID="{52B76C38-4471-4780-8120-AE6717856A39}" presName="arrowAndChildren" presStyleCnt="0"/>
      <dgm:spPr/>
    </dgm:pt>
    <dgm:pt modelId="{A74C1B33-45ED-44A5-95B9-C2822ECBA686}" type="pres">
      <dgm:prSet presAssocID="{52B76C38-4471-4780-8120-AE6717856A39}" presName="parentTextArrow" presStyleLbl="node1" presStyleIdx="4" presStyleCnt="5"/>
      <dgm:spPr/>
      <dgm:t>
        <a:bodyPr/>
        <a:lstStyle/>
        <a:p>
          <a:endParaRPr lang="fr-FR"/>
        </a:p>
      </dgm:t>
    </dgm:pt>
  </dgm:ptLst>
  <dgm:cxnLst>
    <dgm:cxn modelId="{B5A1D388-CDA5-48AB-BF81-A794551B80ED}" srcId="{C2E8F82C-430D-43F9-96EB-38B4D06CC732}" destId="{6AD3CAB2-A6A6-4A6C-A54A-E7AA2A0C6C78}" srcOrd="1" destOrd="0" parTransId="{D5E57BD8-7CE0-4232-8C5D-08F22E8E548D}" sibTransId="{ACF2087A-5E51-4A67-BC39-89BF8883AE41}"/>
    <dgm:cxn modelId="{461BAEBC-4FF5-472B-AB23-5D1191204419}" srcId="{C2E8F82C-430D-43F9-96EB-38B4D06CC732}" destId="{52B76C38-4471-4780-8120-AE6717856A39}" srcOrd="0" destOrd="0" parTransId="{47DDD1B7-E43C-4743-932A-57F807B33047}" sibTransId="{CCC90B96-1F6B-4E68-81F8-46701D3DA1DD}"/>
    <dgm:cxn modelId="{C8A0F71B-8D59-42AE-B062-77A5D016390A}" type="presOf" srcId="{DC100FAB-E3A0-47CE-ACBE-4D349EFDF702}" destId="{81A48C00-C53B-4A69-BDCA-55397D0AD970}" srcOrd="0" destOrd="0" presId="urn:microsoft.com/office/officeart/2005/8/layout/process4"/>
    <dgm:cxn modelId="{CC41ED5D-B99A-4188-8E9C-5EBED9793A81}" type="presOf" srcId="{3BC906FE-F398-4611-A8C8-DE866F26502F}" destId="{8910861C-CC12-4F44-85FA-3175ACDA3628}" srcOrd="0" destOrd="0" presId="urn:microsoft.com/office/officeart/2005/8/layout/process4"/>
    <dgm:cxn modelId="{E0ED0946-3890-4ED8-B39E-C3F6CCD00555}" type="presOf" srcId="{52B76C38-4471-4780-8120-AE6717856A39}" destId="{A74C1B33-45ED-44A5-95B9-C2822ECBA686}" srcOrd="0" destOrd="0" presId="urn:microsoft.com/office/officeart/2005/8/layout/process4"/>
    <dgm:cxn modelId="{4AD03538-5BEC-4D1E-9B11-4FF9191168A9}" type="presOf" srcId="{6AD3CAB2-A6A6-4A6C-A54A-E7AA2A0C6C78}" destId="{77B4266B-6F15-4EFD-BC96-4F4DBE55E7BA}" srcOrd="0" destOrd="0" presId="urn:microsoft.com/office/officeart/2005/8/layout/process4"/>
    <dgm:cxn modelId="{E0B70A0F-0F64-4BED-9540-7A6F1F5CBA43}" srcId="{C2E8F82C-430D-43F9-96EB-38B4D06CC732}" destId="{DC100FAB-E3A0-47CE-ACBE-4D349EFDF702}" srcOrd="2" destOrd="0" parTransId="{5963493D-10A5-4D11-8662-2545060FC218}" sibTransId="{2CBFF920-04D0-4512-817D-944791C9E539}"/>
    <dgm:cxn modelId="{F9EA9203-9636-4F0E-8DAD-6904FEBA72F8}" type="presOf" srcId="{E6BC3338-F347-467D-9F7F-E7AA4FEA051D}" destId="{F392A8E9-8465-44D6-89A0-9B634ECDD693}" srcOrd="0" destOrd="0" presId="urn:microsoft.com/office/officeart/2005/8/layout/process4"/>
    <dgm:cxn modelId="{D2778A21-E30F-4B7E-BC2E-AF4976103AC7}" srcId="{C2E8F82C-430D-43F9-96EB-38B4D06CC732}" destId="{3BC906FE-F398-4611-A8C8-DE866F26502F}" srcOrd="3" destOrd="0" parTransId="{E4490284-AEE6-4174-A70C-170BEDAD74D0}" sibTransId="{9DF79859-1D3C-417D-8EE8-4F1D4E0456EC}"/>
    <dgm:cxn modelId="{19510ECA-9ED1-424C-BE80-3CF35968A097}" srcId="{C2E8F82C-430D-43F9-96EB-38B4D06CC732}" destId="{E6BC3338-F347-467D-9F7F-E7AA4FEA051D}" srcOrd="4" destOrd="0" parTransId="{07CA8F86-4933-4128-8659-4E92D62B5D6E}" sibTransId="{7A17C24A-F6D1-4CC1-B5E9-B1A19C8D8370}"/>
    <dgm:cxn modelId="{F2A68E51-F980-4180-BF30-8337AAA1A371}" type="presOf" srcId="{C2E8F82C-430D-43F9-96EB-38B4D06CC732}" destId="{E2268E5A-50FB-4DA3-AA21-D62450C965BA}" srcOrd="0" destOrd="0" presId="urn:microsoft.com/office/officeart/2005/8/layout/process4"/>
    <dgm:cxn modelId="{E50B4B55-A46F-4A25-887E-265525BDFCCC}" type="presParOf" srcId="{E2268E5A-50FB-4DA3-AA21-D62450C965BA}" destId="{AEDC8DFA-0A4A-4BB9-A032-91D9D20BE569}" srcOrd="0" destOrd="0" presId="urn:microsoft.com/office/officeart/2005/8/layout/process4"/>
    <dgm:cxn modelId="{31C522BE-90EF-47FC-94A8-9556F6AB8A18}" type="presParOf" srcId="{AEDC8DFA-0A4A-4BB9-A032-91D9D20BE569}" destId="{F392A8E9-8465-44D6-89A0-9B634ECDD693}" srcOrd="0" destOrd="0" presId="urn:microsoft.com/office/officeart/2005/8/layout/process4"/>
    <dgm:cxn modelId="{BF8E3E9E-3B1C-4AD0-99B0-61CF4345DB89}" type="presParOf" srcId="{E2268E5A-50FB-4DA3-AA21-D62450C965BA}" destId="{571A91CA-57D2-477E-93C3-9276E6914063}" srcOrd="1" destOrd="0" presId="urn:microsoft.com/office/officeart/2005/8/layout/process4"/>
    <dgm:cxn modelId="{D1E9117B-EB48-4890-84AC-E82A8D99BF2B}" type="presParOf" srcId="{E2268E5A-50FB-4DA3-AA21-D62450C965BA}" destId="{35EE3B2E-6CC1-4523-AFF2-676714C3B6A7}" srcOrd="2" destOrd="0" presId="urn:microsoft.com/office/officeart/2005/8/layout/process4"/>
    <dgm:cxn modelId="{D7D36A58-E555-47EA-B261-865653784C34}" type="presParOf" srcId="{35EE3B2E-6CC1-4523-AFF2-676714C3B6A7}" destId="{8910861C-CC12-4F44-85FA-3175ACDA3628}" srcOrd="0" destOrd="0" presId="urn:microsoft.com/office/officeart/2005/8/layout/process4"/>
    <dgm:cxn modelId="{A72C0A19-73EE-4C0D-AC07-F16A71C019DB}" type="presParOf" srcId="{E2268E5A-50FB-4DA3-AA21-D62450C965BA}" destId="{3BA4AA32-2B72-41DA-AEBF-88606DBDC24A}" srcOrd="3" destOrd="0" presId="urn:microsoft.com/office/officeart/2005/8/layout/process4"/>
    <dgm:cxn modelId="{190B7B8B-0F48-49B7-979E-B0452DF91587}" type="presParOf" srcId="{E2268E5A-50FB-4DA3-AA21-D62450C965BA}" destId="{7E02E428-2C90-4347-9106-A57BDF6FCE62}" srcOrd="4" destOrd="0" presId="urn:microsoft.com/office/officeart/2005/8/layout/process4"/>
    <dgm:cxn modelId="{9B294A2E-800F-4692-9F48-D19FEE41DCDF}" type="presParOf" srcId="{7E02E428-2C90-4347-9106-A57BDF6FCE62}" destId="{81A48C00-C53B-4A69-BDCA-55397D0AD970}" srcOrd="0" destOrd="0" presId="urn:microsoft.com/office/officeart/2005/8/layout/process4"/>
    <dgm:cxn modelId="{C849DC7D-B5FF-4C65-9E96-8636965B722E}" type="presParOf" srcId="{E2268E5A-50FB-4DA3-AA21-D62450C965BA}" destId="{A732FF0D-BC39-40AD-9B39-35E8ABCA6EB5}" srcOrd="5" destOrd="0" presId="urn:microsoft.com/office/officeart/2005/8/layout/process4"/>
    <dgm:cxn modelId="{DD654129-4CFC-4CAC-B0B6-5BCFA39C5FCC}" type="presParOf" srcId="{E2268E5A-50FB-4DA3-AA21-D62450C965BA}" destId="{1142427F-E325-4A3D-BBFC-1540CCBCF45C}" srcOrd="6" destOrd="0" presId="urn:microsoft.com/office/officeart/2005/8/layout/process4"/>
    <dgm:cxn modelId="{CFB41BEC-0C89-40E0-804E-D173E8820C52}" type="presParOf" srcId="{1142427F-E325-4A3D-BBFC-1540CCBCF45C}" destId="{77B4266B-6F15-4EFD-BC96-4F4DBE55E7BA}" srcOrd="0" destOrd="0" presId="urn:microsoft.com/office/officeart/2005/8/layout/process4"/>
    <dgm:cxn modelId="{9D5BCFEA-7C2D-4804-A607-029BEC36CAFB}" type="presParOf" srcId="{E2268E5A-50FB-4DA3-AA21-D62450C965BA}" destId="{3A73E294-F845-4F31-95BD-4F67C668C115}" srcOrd="7" destOrd="0" presId="urn:microsoft.com/office/officeart/2005/8/layout/process4"/>
    <dgm:cxn modelId="{05038EF5-DF21-4F42-BEFC-C7600686F750}" type="presParOf" srcId="{E2268E5A-50FB-4DA3-AA21-D62450C965BA}" destId="{7BA63C35-8EDC-4ABD-AAEA-E2BEF309617A}" srcOrd="8" destOrd="0" presId="urn:microsoft.com/office/officeart/2005/8/layout/process4"/>
    <dgm:cxn modelId="{9DF74317-ABB7-4437-87C4-06179AB6AF6E}" type="presParOf" srcId="{7BA63C35-8EDC-4ABD-AAEA-E2BEF309617A}" destId="{A74C1B33-45ED-44A5-95B9-C2822ECBA686}" srcOrd="0" destOrd="0" presId="urn:microsoft.com/office/officeart/2005/8/layout/process4"/>
  </dgm:cxnLst>
  <dgm:bg/>
  <dgm:whole/>
</dgm:dataModel>
</file>

<file path=ppt/diagrams/data14.xml><?xml version="1.0" encoding="utf-8"?>
<dgm:dataModel xmlns:dgm="http://schemas.openxmlformats.org/drawingml/2006/diagram" xmlns:a="http://schemas.openxmlformats.org/drawingml/2006/main">
  <dgm:ptLst>
    <dgm:pt modelId="{3DE3D879-FF19-4844-906C-FF14E2A85A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BB7BDF91-BF4F-4E80-BB65-27AD8D65A96F}">
      <dgm:prSet phldrT="[Texte]" phldr="1"/>
      <dgm:spPr/>
      <dgm:t>
        <a:bodyPr/>
        <a:lstStyle/>
        <a:p>
          <a:pPr algn="just"/>
          <a:endParaRPr lang="fr-FR" dirty="0"/>
        </a:p>
      </dgm:t>
    </dgm:pt>
    <dgm:pt modelId="{8428F67D-73B4-4010-B712-8D92C316BD7D}" type="parTrans" cxnId="{C3D5D8F8-DB75-426E-9D23-A135E349F8A6}">
      <dgm:prSet/>
      <dgm:spPr/>
      <dgm:t>
        <a:bodyPr/>
        <a:lstStyle/>
        <a:p>
          <a:pPr algn="just"/>
          <a:endParaRPr lang="fr-FR"/>
        </a:p>
      </dgm:t>
    </dgm:pt>
    <dgm:pt modelId="{9C6489B3-98B4-4F23-9CD2-D00AC4D6D888}" type="sibTrans" cxnId="{C3D5D8F8-DB75-426E-9D23-A135E349F8A6}">
      <dgm:prSet/>
      <dgm:spPr/>
      <dgm:t>
        <a:bodyPr/>
        <a:lstStyle/>
        <a:p>
          <a:pPr algn="just"/>
          <a:endParaRPr lang="fr-FR"/>
        </a:p>
      </dgm:t>
    </dgm:pt>
    <dgm:pt modelId="{9020D5CA-E694-4075-9FD1-168717115DA7}">
      <dgm:prSet phldrT="[Texte]"/>
      <dgm:spPr/>
      <dgm:t>
        <a:bodyPr/>
        <a:lstStyle/>
        <a:p>
          <a:pPr algn="just"/>
          <a:r>
            <a:rPr lang="fr-FR" dirty="0" smtClean="0"/>
            <a:t>Le budget de ventes constitue généralement la principale contrainte pour l’entreprise. Pour cela, il est établi en premier lieu et constitue le point de départ et la première étape de la procédure budgétaire. </a:t>
          </a:r>
          <a:endParaRPr lang="fr-FR" dirty="0"/>
        </a:p>
      </dgm:t>
    </dgm:pt>
    <dgm:pt modelId="{CB164E80-77D5-4ABD-AB67-1280173FEB99}" type="parTrans" cxnId="{0A0D3FBF-B40F-4089-A66E-125C82A67CAA}">
      <dgm:prSet/>
      <dgm:spPr/>
      <dgm:t>
        <a:bodyPr/>
        <a:lstStyle/>
        <a:p>
          <a:pPr algn="just"/>
          <a:endParaRPr lang="fr-FR"/>
        </a:p>
      </dgm:t>
    </dgm:pt>
    <dgm:pt modelId="{8FC1F5DB-0377-48F2-AE89-FB9736BA99CF}" type="sibTrans" cxnId="{0A0D3FBF-B40F-4089-A66E-125C82A67CAA}">
      <dgm:prSet/>
      <dgm:spPr/>
      <dgm:t>
        <a:bodyPr/>
        <a:lstStyle/>
        <a:p>
          <a:pPr algn="just"/>
          <a:endParaRPr lang="fr-FR"/>
        </a:p>
      </dgm:t>
    </dgm:pt>
    <dgm:pt modelId="{6932A88E-366D-40A3-B8D0-BA5D1E2FABE4}">
      <dgm:prSet/>
      <dgm:spPr/>
      <dgm:t>
        <a:bodyPr/>
        <a:lstStyle/>
        <a:p>
          <a:pPr algn="just"/>
          <a:endParaRPr lang="fr-FR" dirty="0"/>
        </a:p>
      </dgm:t>
    </dgm:pt>
    <dgm:pt modelId="{15A1BBD8-6D39-4970-9FC8-16D0C9D6279F}" type="parTrans" cxnId="{8B7BFD55-C315-42A6-AD53-E86EAF60CCD9}">
      <dgm:prSet/>
      <dgm:spPr/>
      <dgm:t>
        <a:bodyPr/>
        <a:lstStyle/>
        <a:p>
          <a:pPr algn="just"/>
          <a:endParaRPr lang="fr-FR"/>
        </a:p>
      </dgm:t>
    </dgm:pt>
    <dgm:pt modelId="{C3A0FEC9-49CD-4B25-BABE-4A6F94C1208C}" type="sibTrans" cxnId="{8B7BFD55-C315-42A6-AD53-E86EAF60CCD9}">
      <dgm:prSet/>
      <dgm:spPr/>
      <dgm:t>
        <a:bodyPr/>
        <a:lstStyle/>
        <a:p>
          <a:pPr algn="just"/>
          <a:endParaRPr lang="fr-FR"/>
        </a:p>
      </dgm:t>
    </dgm:pt>
    <dgm:pt modelId="{B366A784-BA9B-44B7-B463-57FC2A87B047}">
      <dgm:prSet/>
      <dgm:spPr/>
      <dgm:t>
        <a:bodyPr/>
        <a:lstStyle/>
        <a:p>
          <a:pPr algn="just"/>
          <a:r>
            <a:rPr lang="fr-FR" smtClean="0"/>
            <a:t>Le budget de ventes consiste à évaluer en quantité et en valeur les ventes futures permettant ainsi de déterminer les ressources de l’entreprise.</a:t>
          </a:r>
          <a:endParaRPr lang="fr-FR"/>
        </a:p>
      </dgm:t>
    </dgm:pt>
    <dgm:pt modelId="{BCC046AC-843A-4ECE-8D86-8EE8F51E4287}" type="parTrans" cxnId="{CE71A9D4-A41C-4596-A058-A497696DD5EB}">
      <dgm:prSet/>
      <dgm:spPr/>
      <dgm:t>
        <a:bodyPr/>
        <a:lstStyle/>
        <a:p>
          <a:pPr algn="just"/>
          <a:endParaRPr lang="fr-FR"/>
        </a:p>
      </dgm:t>
    </dgm:pt>
    <dgm:pt modelId="{050E298D-5B9E-49A5-8B9B-725A8D65CC4D}" type="sibTrans" cxnId="{CE71A9D4-A41C-4596-A058-A497696DD5EB}">
      <dgm:prSet/>
      <dgm:spPr/>
      <dgm:t>
        <a:bodyPr/>
        <a:lstStyle/>
        <a:p>
          <a:pPr algn="just"/>
          <a:endParaRPr lang="fr-FR"/>
        </a:p>
      </dgm:t>
    </dgm:pt>
    <dgm:pt modelId="{CE6A28D7-34B4-49DB-AB76-1B9FCBFCF6C5}" type="pres">
      <dgm:prSet presAssocID="{3DE3D879-FF19-4844-906C-FF14E2A85A15}" presName="linear" presStyleCnt="0">
        <dgm:presLayoutVars>
          <dgm:dir/>
          <dgm:animLvl val="lvl"/>
          <dgm:resizeHandles val="exact"/>
        </dgm:presLayoutVars>
      </dgm:prSet>
      <dgm:spPr/>
      <dgm:t>
        <a:bodyPr/>
        <a:lstStyle/>
        <a:p>
          <a:endParaRPr lang="fr-FR"/>
        </a:p>
      </dgm:t>
    </dgm:pt>
    <dgm:pt modelId="{32A1B1FA-5E3B-4426-897E-42286C288767}" type="pres">
      <dgm:prSet presAssocID="{BB7BDF91-BF4F-4E80-BB65-27AD8D65A96F}" presName="parentLin" presStyleCnt="0"/>
      <dgm:spPr/>
    </dgm:pt>
    <dgm:pt modelId="{200FE78C-194D-4751-B04E-C34E26946AF9}" type="pres">
      <dgm:prSet presAssocID="{BB7BDF91-BF4F-4E80-BB65-27AD8D65A96F}" presName="parentLeftMargin" presStyleLbl="node1" presStyleIdx="0" presStyleCnt="1"/>
      <dgm:spPr/>
      <dgm:t>
        <a:bodyPr/>
        <a:lstStyle/>
        <a:p>
          <a:endParaRPr lang="fr-FR"/>
        </a:p>
      </dgm:t>
    </dgm:pt>
    <dgm:pt modelId="{A8DF4643-ABE4-46EE-A3FA-70E3FA65205D}" type="pres">
      <dgm:prSet presAssocID="{BB7BDF91-BF4F-4E80-BB65-27AD8D65A96F}" presName="parentText" presStyleLbl="node1" presStyleIdx="0" presStyleCnt="1">
        <dgm:presLayoutVars>
          <dgm:chMax val="0"/>
          <dgm:bulletEnabled val="1"/>
        </dgm:presLayoutVars>
      </dgm:prSet>
      <dgm:spPr/>
      <dgm:t>
        <a:bodyPr/>
        <a:lstStyle/>
        <a:p>
          <a:endParaRPr lang="fr-FR"/>
        </a:p>
      </dgm:t>
    </dgm:pt>
    <dgm:pt modelId="{71FBEA76-09DF-48C3-93EF-F30543E15097}" type="pres">
      <dgm:prSet presAssocID="{BB7BDF91-BF4F-4E80-BB65-27AD8D65A96F}" presName="negativeSpace" presStyleCnt="0"/>
      <dgm:spPr/>
    </dgm:pt>
    <dgm:pt modelId="{76CE10AD-3C75-4ECE-B006-60F555885B6E}" type="pres">
      <dgm:prSet presAssocID="{BB7BDF91-BF4F-4E80-BB65-27AD8D65A96F}" presName="childText" presStyleLbl="conFgAcc1" presStyleIdx="0" presStyleCnt="1">
        <dgm:presLayoutVars>
          <dgm:bulletEnabled val="1"/>
        </dgm:presLayoutVars>
      </dgm:prSet>
      <dgm:spPr/>
      <dgm:t>
        <a:bodyPr/>
        <a:lstStyle/>
        <a:p>
          <a:endParaRPr lang="fr-FR"/>
        </a:p>
      </dgm:t>
    </dgm:pt>
  </dgm:ptLst>
  <dgm:cxnLst>
    <dgm:cxn modelId="{8B7BFD55-C315-42A6-AD53-E86EAF60CCD9}" srcId="{BB7BDF91-BF4F-4E80-BB65-27AD8D65A96F}" destId="{6932A88E-366D-40A3-B8D0-BA5D1E2FABE4}" srcOrd="1" destOrd="0" parTransId="{15A1BBD8-6D39-4970-9FC8-16D0C9D6279F}" sibTransId="{C3A0FEC9-49CD-4B25-BABE-4A6F94C1208C}"/>
    <dgm:cxn modelId="{9C588DA3-D1F8-4264-8413-1EE96C626CC7}" type="presOf" srcId="{B366A784-BA9B-44B7-B463-57FC2A87B047}" destId="{76CE10AD-3C75-4ECE-B006-60F555885B6E}" srcOrd="0" destOrd="2" presId="urn:microsoft.com/office/officeart/2005/8/layout/list1"/>
    <dgm:cxn modelId="{AA47F4E6-A339-4DD8-A572-122F66457BBB}" type="presOf" srcId="{3DE3D879-FF19-4844-906C-FF14E2A85A15}" destId="{CE6A28D7-34B4-49DB-AB76-1B9FCBFCF6C5}" srcOrd="0" destOrd="0" presId="urn:microsoft.com/office/officeart/2005/8/layout/list1"/>
    <dgm:cxn modelId="{C3D5D8F8-DB75-426E-9D23-A135E349F8A6}" srcId="{3DE3D879-FF19-4844-906C-FF14E2A85A15}" destId="{BB7BDF91-BF4F-4E80-BB65-27AD8D65A96F}" srcOrd="0" destOrd="0" parTransId="{8428F67D-73B4-4010-B712-8D92C316BD7D}" sibTransId="{9C6489B3-98B4-4F23-9CD2-D00AC4D6D888}"/>
    <dgm:cxn modelId="{CE71A9D4-A41C-4596-A058-A497696DD5EB}" srcId="{BB7BDF91-BF4F-4E80-BB65-27AD8D65A96F}" destId="{B366A784-BA9B-44B7-B463-57FC2A87B047}" srcOrd="2" destOrd="0" parTransId="{BCC046AC-843A-4ECE-8D86-8EE8F51E4287}" sibTransId="{050E298D-5B9E-49A5-8B9B-725A8D65CC4D}"/>
    <dgm:cxn modelId="{0A0D3FBF-B40F-4089-A66E-125C82A67CAA}" srcId="{BB7BDF91-BF4F-4E80-BB65-27AD8D65A96F}" destId="{9020D5CA-E694-4075-9FD1-168717115DA7}" srcOrd="0" destOrd="0" parTransId="{CB164E80-77D5-4ABD-AB67-1280173FEB99}" sibTransId="{8FC1F5DB-0377-48F2-AE89-FB9736BA99CF}"/>
    <dgm:cxn modelId="{41C4B0DB-E3C7-4D91-9CC7-B1BEBCE21041}" type="presOf" srcId="{9020D5CA-E694-4075-9FD1-168717115DA7}" destId="{76CE10AD-3C75-4ECE-B006-60F555885B6E}" srcOrd="0" destOrd="0" presId="urn:microsoft.com/office/officeart/2005/8/layout/list1"/>
    <dgm:cxn modelId="{89C4C8FF-FC88-4FDF-998B-7F46E0F648E9}" type="presOf" srcId="{BB7BDF91-BF4F-4E80-BB65-27AD8D65A96F}" destId="{A8DF4643-ABE4-46EE-A3FA-70E3FA65205D}" srcOrd="1" destOrd="0" presId="urn:microsoft.com/office/officeart/2005/8/layout/list1"/>
    <dgm:cxn modelId="{790C9005-D0BC-481F-AA84-A68315F55C32}" type="presOf" srcId="{BB7BDF91-BF4F-4E80-BB65-27AD8D65A96F}" destId="{200FE78C-194D-4751-B04E-C34E26946AF9}" srcOrd="0" destOrd="0" presId="urn:microsoft.com/office/officeart/2005/8/layout/list1"/>
    <dgm:cxn modelId="{5BD73F56-C1D8-414F-B629-B38C24BA4058}" type="presOf" srcId="{6932A88E-366D-40A3-B8D0-BA5D1E2FABE4}" destId="{76CE10AD-3C75-4ECE-B006-60F555885B6E}" srcOrd="0" destOrd="1" presId="urn:microsoft.com/office/officeart/2005/8/layout/list1"/>
    <dgm:cxn modelId="{CFE91193-F345-48B9-A49D-53B3D313E423}" type="presParOf" srcId="{CE6A28D7-34B4-49DB-AB76-1B9FCBFCF6C5}" destId="{32A1B1FA-5E3B-4426-897E-42286C288767}" srcOrd="0" destOrd="0" presId="urn:microsoft.com/office/officeart/2005/8/layout/list1"/>
    <dgm:cxn modelId="{80BFAA76-9EEB-4BF8-BDFB-914E14CBAB3B}" type="presParOf" srcId="{32A1B1FA-5E3B-4426-897E-42286C288767}" destId="{200FE78C-194D-4751-B04E-C34E26946AF9}" srcOrd="0" destOrd="0" presId="urn:microsoft.com/office/officeart/2005/8/layout/list1"/>
    <dgm:cxn modelId="{FD8A54BF-3F02-4777-9F15-AAF757109D03}" type="presParOf" srcId="{32A1B1FA-5E3B-4426-897E-42286C288767}" destId="{A8DF4643-ABE4-46EE-A3FA-70E3FA65205D}" srcOrd="1" destOrd="0" presId="urn:microsoft.com/office/officeart/2005/8/layout/list1"/>
    <dgm:cxn modelId="{D3B6854A-ED89-4AC2-AEE4-221498E72144}" type="presParOf" srcId="{CE6A28D7-34B4-49DB-AB76-1B9FCBFCF6C5}" destId="{71FBEA76-09DF-48C3-93EF-F30543E15097}" srcOrd="1" destOrd="0" presId="urn:microsoft.com/office/officeart/2005/8/layout/list1"/>
    <dgm:cxn modelId="{77DD5664-7B5A-495F-8757-9304B6CF6FC9}" type="presParOf" srcId="{CE6A28D7-34B4-49DB-AB76-1B9FCBFCF6C5}" destId="{76CE10AD-3C75-4ECE-B006-60F555885B6E}" srcOrd="2" destOrd="0" presId="urn:microsoft.com/office/officeart/2005/8/layout/list1"/>
  </dgm:cxnLst>
  <dgm:bg/>
  <dgm:whole/>
</dgm:dataModel>
</file>

<file path=ppt/diagrams/data15.xml><?xml version="1.0" encoding="utf-8"?>
<dgm:dataModel xmlns:dgm="http://schemas.openxmlformats.org/drawingml/2006/diagram" xmlns:a="http://schemas.openxmlformats.org/drawingml/2006/main">
  <dgm:ptLst>
    <dgm:pt modelId="{7D9202E3-1814-4417-9ECF-FADE5FD3779C}" type="doc">
      <dgm:prSet loTypeId="urn:microsoft.com/office/officeart/2005/8/layout/vList6" loCatId="list" qsTypeId="urn:microsoft.com/office/officeart/2005/8/quickstyle/simple1" qsCatId="simple" csTypeId="urn:microsoft.com/office/officeart/2005/8/colors/accent3_2" csCatId="accent3" phldr="1"/>
      <dgm:spPr/>
      <dgm:t>
        <a:bodyPr/>
        <a:lstStyle/>
        <a:p>
          <a:endParaRPr lang="fr-FR"/>
        </a:p>
      </dgm:t>
    </dgm:pt>
    <dgm:pt modelId="{AA89601A-BB0C-4E47-AE62-21056EF63F51}">
      <dgm:prSet phldrT="[Texte]" custT="1"/>
      <dgm:spPr/>
      <dgm:t>
        <a:bodyPr/>
        <a:lstStyle/>
        <a:p>
          <a:r>
            <a:rPr lang="fr-FR" sz="2800" u="sng" dirty="0" smtClean="0">
              <a:solidFill>
                <a:schemeClr val="tx1"/>
              </a:solidFill>
            </a:rPr>
            <a:t>Paramètres </a:t>
          </a:r>
        </a:p>
        <a:p>
          <a:r>
            <a:rPr lang="fr-FR" sz="2800" u="sng" dirty="0" smtClean="0">
              <a:solidFill>
                <a:schemeClr val="tx1"/>
              </a:solidFill>
            </a:rPr>
            <a:t>ou contraintes internes </a:t>
          </a:r>
          <a:endParaRPr lang="fr-FR" sz="2800" dirty="0">
            <a:solidFill>
              <a:schemeClr val="tx1"/>
            </a:solidFill>
          </a:endParaRPr>
        </a:p>
      </dgm:t>
    </dgm:pt>
    <dgm:pt modelId="{EFCB90DB-DA35-4B36-A273-E9970DF6A833}" type="parTrans" cxnId="{AB22209F-209C-49D6-A009-D3EABECB332E}">
      <dgm:prSet/>
      <dgm:spPr/>
      <dgm:t>
        <a:bodyPr/>
        <a:lstStyle/>
        <a:p>
          <a:endParaRPr lang="fr-FR">
            <a:solidFill>
              <a:schemeClr val="tx1"/>
            </a:solidFill>
          </a:endParaRPr>
        </a:p>
      </dgm:t>
    </dgm:pt>
    <dgm:pt modelId="{53929472-23B5-49A0-B148-B36E2BFBFDF2}" type="sibTrans" cxnId="{AB22209F-209C-49D6-A009-D3EABECB332E}">
      <dgm:prSet/>
      <dgm:spPr/>
      <dgm:t>
        <a:bodyPr/>
        <a:lstStyle/>
        <a:p>
          <a:endParaRPr lang="fr-FR">
            <a:solidFill>
              <a:schemeClr val="tx1"/>
            </a:solidFill>
          </a:endParaRPr>
        </a:p>
      </dgm:t>
    </dgm:pt>
    <dgm:pt modelId="{34712FD1-875D-49D9-B4A5-001CB312B95F}">
      <dgm:prSet custT="1"/>
      <dgm:spPr/>
      <dgm:t>
        <a:bodyPr/>
        <a:lstStyle/>
        <a:p>
          <a:r>
            <a:rPr lang="fr-FR" sz="2200" dirty="0" smtClean="0">
              <a:solidFill>
                <a:schemeClr val="tx1"/>
              </a:solidFill>
            </a:rPr>
            <a:t>Les marges de profits souhaitées</a:t>
          </a:r>
          <a:endParaRPr lang="fr-FR" sz="2200" dirty="0">
            <a:solidFill>
              <a:schemeClr val="tx1"/>
            </a:solidFill>
          </a:endParaRPr>
        </a:p>
      </dgm:t>
    </dgm:pt>
    <dgm:pt modelId="{DD97B68C-D2B7-424B-8621-4F5262FAA61D}" type="parTrans" cxnId="{867AF692-E435-485A-9A54-01FEBA1BF8BA}">
      <dgm:prSet/>
      <dgm:spPr/>
      <dgm:t>
        <a:bodyPr/>
        <a:lstStyle/>
        <a:p>
          <a:endParaRPr lang="fr-FR">
            <a:solidFill>
              <a:schemeClr val="tx1"/>
            </a:solidFill>
          </a:endParaRPr>
        </a:p>
      </dgm:t>
    </dgm:pt>
    <dgm:pt modelId="{799AB92F-D38F-420E-BF76-5149DCBCD073}" type="sibTrans" cxnId="{867AF692-E435-485A-9A54-01FEBA1BF8BA}">
      <dgm:prSet/>
      <dgm:spPr/>
      <dgm:t>
        <a:bodyPr/>
        <a:lstStyle/>
        <a:p>
          <a:endParaRPr lang="fr-FR">
            <a:solidFill>
              <a:schemeClr val="tx1"/>
            </a:solidFill>
          </a:endParaRPr>
        </a:p>
      </dgm:t>
    </dgm:pt>
    <dgm:pt modelId="{7FA1C539-AFB9-4339-8A70-9F65E1461801}">
      <dgm:prSet custT="1"/>
      <dgm:spPr/>
      <dgm:t>
        <a:bodyPr/>
        <a:lstStyle/>
        <a:p>
          <a:r>
            <a:rPr lang="fr-FR" sz="2200" dirty="0" smtClean="0">
              <a:solidFill>
                <a:schemeClr val="tx1"/>
              </a:solidFill>
            </a:rPr>
            <a:t>La capacité de production de l’entreprise</a:t>
          </a:r>
          <a:endParaRPr lang="fr-FR" sz="2200" dirty="0">
            <a:solidFill>
              <a:schemeClr val="tx1"/>
            </a:solidFill>
          </a:endParaRPr>
        </a:p>
      </dgm:t>
    </dgm:pt>
    <dgm:pt modelId="{BBFBDE29-4C3C-4BC5-9ADF-34DFFDEC8454}" type="parTrans" cxnId="{EFDD27DE-8847-4CBC-815F-DF8AA13AA532}">
      <dgm:prSet/>
      <dgm:spPr/>
      <dgm:t>
        <a:bodyPr/>
        <a:lstStyle/>
        <a:p>
          <a:endParaRPr lang="fr-FR">
            <a:solidFill>
              <a:schemeClr val="tx1"/>
            </a:solidFill>
          </a:endParaRPr>
        </a:p>
      </dgm:t>
    </dgm:pt>
    <dgm:pt modelId="{DB22FAE2-412E-441D-BAB4-48AA8EED981D}" type="sibTrans" cxnId="{EFDD27DE-8847-4CBC-815F-DF8AA13AA532}">
      <dgm:prSet/>
      <dgm:spPr/>
      <dgm:t>
        <a:bodyPr/>
        <a:lstStyle/>
        <a:p>
          <a:endParaRPr lang="fr-FR">
            <a:solidFill>
              <a:schemeClr val="tx1"/>
            </a:solidFill>
          </a:endParaRPr>
        </a:p>
      </dgm:t>
    </dgm:pt>
    <dgm:pt modelId="{8696656D-7CEA-449A-AAC4-A1ECBD728F34}">
      <dgm:prSet custT="1"/>
      <dgm:spPr/>
      <dgm:t>
        <a:bodyPr/>
        <a:lstStyle/>
        <a:p>
          <a:r>
            <a:rPr lang="fr-FR" sz="2200" dirty="0" smtClean="0">
              <a:solidFill>
                <a:schemeClr val="tx1"/>
              </a:solidFill>
            </a:rPr>
            <a:t>La capacité de stockage des produits fabriqués ou achetés par l’entreprise</a:t>
          </a:r>
          <a:endParaRPr lang="fr-FR" sz="2200" dirty="0">
            <a:solidFill>
              <a:schemeClr val="tx1"/>
            </a:solidFill>
          </a:endParaRPr>
        </a:p>
      </dgm:t>
    </dgm:pt>
    <dgm:pt modelId="{D9A1065B-3AA6-4DFC-BA94-39F58D082F20}" type="parTrans" cxnId="{70579986-0FBB-4B4B-BE3F-E0C6D3719979}">
      <dgm:prSet/>
      <dgm:spPr/>
      <dgm:t>
        <a:bodyPr/>
        <a:lstStyle/>
        <a:p>
          <a:endParaRPr lang="fr-FR">
            <a:solidFill>
              <a:schemeClr val="tx1"/>
            </a:solidFill>
          </a:endParaRPr>
        </a:p>
      </dgm:t>
    </dgm:pt>
    <dgm:pt modelId="{16C4982C-3D9A-4007-8011-EF734F1EAD4F}" type="sibTrans" cxnId="{70579986-0FBB-4B4B-BE3F-E0C6D3719979}">
      <dgm:prSet/>
      <dgm:spPr/>
      <dgm:t>
        <a:bodyPr/>
        <a:lstStyle/>
        <a:p>
          <a:endParaRPr lang="fr-FR">
            <a:solidFill>
              <a:schemeClr val="tx1"/>
            </a:solidFill>
          </a:endParaRPr>
        </a:p>
      </dgm:t>
    </dgm:pt>
    <dgm:pt modelId="{322B55EA-5EFF-4F0E-9CAF-55E738A8B609}">
      <dgm:prSet custT="1"/>
      <dgm:spPr/>
      <dgm:t>
        <a:bodyPr/>
        <a:lstStyle/>
        <a:p>
          <a:r>
            <a:rPr lang="fr-FR" sz="2200" dirty="0" smtClean="0">
              <a:solidFill>
                <a:schemeClr val="tx1"/>
              </a:solidFill>
            </a:rPr>
            <a:t>Les canaux de distribution dont dispose l’entreprise</a:t>
          </a:r>
          <a:endParaRPr lang="fr-FR" sz="2200" dirty="0">
            <a:solidFill>
              <a:schemeClr val="tx1"/>
            </a:solidFill>
          </a:endParaRPr>
        </a:p>
      </dgm:t>
    </dgm:pt>
    <dgm:pt modelId="{E1DA183A-7102-4DB1-8B4C-469C7298DB41}" type="parTrans" cxnId="{EBD88D67-6E62-4A02-90AB-13C329466E5D}">
      <dgm:prSet/>
      <dgm:spPr/>
      <dgm:t>
        <a:bodyPr/>
        <a:lstStyle/>
        <a:p>
          <a:endParaRPr lang="fr-FR">
            <a:solidFill>
              <a:schemeClr val="tx1"/>
            </a:solidFill>
          </a:endParaRPr>
        </a:p>
      </dgm:t>
    </dgm:pt>
    <dgm:pt modelId="{ECDD31AB-3614-44B9-A182-883FB520BC0C}" type="sibTrans" cxnId="{EBD88D67-6E62-4A02-90AB-13C329466E5D}">
      <dgm:prSet/>
      <dgm:spPr/>
      <dgm:t>
        <a:bodyPr/>
        <a:lstStyle/>
        <a:p>
          <a:endParaRPr lang="fr-FR">
            <a:solidFill>
              <a:schemeClr val="tx1"/>
            </a:solidFill>
          </a:endParaRPr>
        </a:p>
      </dgm:t>
    </dgm:pt>
    <dgm:pt modelId="{A350B13B-E8C5-4562-A218-3C62C87B07EF}">
      <dgm:prSet custT="1"/>
      <dgm:spPr/>
      <dgm:t>
        <a:bodyPr/>
        <a:lstStyle/>
        <a:p>
          <a:r>
            <a:rPr lang="fr-FR" sz="2800" u="sng" dirty="0" smtClean="0">
              <a:solidFill>
                <a:schemeClr val="tx1"/>
              </a:solidFill>
            </a:rPr>
            <a:t>Paramètres </a:t>
          </a:r>
        </a:p>
        <a:p>
          <a:r>
            <a:rPr lang="fr-FR" sz="2800" u="sng" dirty="0" smtClean="0">
              <a:solidFill>
                <a:schemeClr val="tx1"/>
              </a:solidFill>
            </a:rPr>
            <a:t>ou contraintes externes </a:t>
          </a:r>
          <a:endParaRPr lang="fr-FR" sz="2800" u="sng" dirty="0">
            <a:solidFill>
              <a:schemeClr val="tx1"/>
            </a:solidFill>
          </a:endParaRPr>
        </a:p>
      </dgm:t>
    </dgm:pt>
    <dgm:pt modelId="{9185406D-4502-4AC1-B717-A45D08E16CD1}" type="parTrans" cxnId="{E9A85399-5307-423E-A234-6AF939024B62}">
      <dgm:prSet/>
      <dgm:spPr/>
      <dgm:t>
        <a:bodyPr/>
        <a:lstStyle/>
        <a:p>
          <a:endParaRPr lang="fr-FR">
            <a:solidFill>
              <a:schemeClr val="tx1"/>
            </a:solidFill>
          </a:endParaRPr>
        </a:p>
      </dgm:t>
    </dgm:pt>
    <dgm:pt modelId="{EB320713-4C7E-463B-8CC4-E7A77B7385E2}" type="sibTrans" cxnId="{E9A85399-5307-423E-A234-6AF939024B62}">
      <dgm:prSet/>
      <dgm:spPr/>
      <dgm:t>
        <a:bodyPr/>
        <a:lstStyle/>
        <a:p>
          <a:endParaRPr lang="fr-FR">
            <a:solidFill>
              <a:schemeClr val="tx1"/>
            </a:solidFill>
          </a:endParaRPr>
        </a:p>
      </dgm:t>
    </dgm:pt>
    <dgm:pt modelId="{929CF895-375F-4138-A196-24EB4413AA3D}">
      <dgm:prSet custT="1"/>
      <dgm:spPr/>
      <dgm:t>
        <a:bodyPr/>
        <a:lstStyle/>
        <a:p>
          <a:r>
            <a:rPr lang="fr-FR" sz="2200" dirty="0" smtClean="0">
              <a:solidFill>
                <a:schemeClr val="tx1"/>
              </a:solidFill>
            </a:rPr>
            <a:t>Le pouvoir d’achat des consommateurs (la demande)</a:t>
          </a:r>
          <a:endParaRPr lang="fr-FR" sz="2200" dirty="0">
            <a:solidFill>
              <a:schemeClr val="tx1"/>
            </a:solidFill>
          </a:endParaRPr>
        </a:p>
      </dgm:t>
    </dgm:pt>
    <dgm:pt modelId="{B34344C8-01BB-4228-8286-AF6E47CA2A73}" type="parTrans" cxnId="{1EDE894F-978F-496F-A3A8-9F70147D883B}">
      <dgm:prSet/>
      <dgm:spPr/>
      <dgm:t>
        <a:bodyPr/>
        <a:lstStyle/>
        <a:p>
          <a:endParaRPr lang="fr-FR">
            <a:solidFill>
              <a:schemeClr val="tx1"/>
            </a:solidFill>
          </a:endParaRPr>
        </a:p>
      </dgm:t>
    </dgm:pt>
    <dgm:pt modelId="{1DB8C19D-B4B9-498E-A35E-362320E2774F}" type="sibTrans" cxnId="{1EDE894F-978F-496F-A3A8-9F70147D883B}">
      <dgm:prSet/>
      <dgm:spPr/>
      <dgm:t>
        <a:bodyPr/>
        <a:lstStyle/>
        <a:p>
          <a:endParaRPr lang="fr-FR">
            <a:solidFill>
              <a:schemeClr val="tx1"/>
            </a:solidFill>
          </a:endParaRPr>
        </a:p>
      </dgm:t>
    </dgm:pt>
    <dgm:pt modelId="{4DB487AC-9AD1-4AE6-8540-AF278EBF3E18}">
      <dgm:prSet custT="1"/>
      <dgm:spPr/>
      <dgm:t>
        <a:bodyPr/>
        <a:lstStyle/>
        <a:p>
          <a:r>
            <a:rPr lang="fr-FR" sz="2200" dirty="0" smtClean="0">
              <a:solidFill>
                <a:schemeClr val="tx1"/>
              </a:solidFill>
            </a:rPr>
            <a:t>La concurrence</a:t>
          </a:r>
          <a:endParaRPr lang="fr-FR" sz="2200" dirty="0">
            <a:solidFill>
              <a:schemeClr val="tx1"/>
            </a:solidFill>
          </a:endParaRPr>
        </a:p>
      </dgm:t>
    </dgm:pt>
    <dgm:pt modelId="{FBB661DB-201B-4B6D-9B57-10168FBA080F}" type="parTrans" cxnId="{3F402C1A-B65A-4100-8CFB-73F7D052CB8F}">
      <dgm:prSet/>
      <dgm:spPr/>
      <dgm:t>
        <a:bodyPr/>
        <a:lstStyle/>
        <a:p>
          <a:endParaRPr lang="fr-FR">
            <a:solidFill>
              <a:schemeClr val="tx1"/>
            </a:solidFill>
          </a:endParaRPr>
        </a:p>
      </dgm:t>
    </dgm:pt>
    <dgm:pt modelId="{A8C94969-5B48-4485-ABFC-91B301013A5A}" type="sibTrans" cxnId="{3F402C1A-B65A-4100-8CFB-73F7D052CB8F}">
      <dgm:prSet/>
      <dgm:spPr/>
      <dgm:t>
        <a:bodyPr/>
        <a:lstStyle/>
        <a:p>
          <a:endParaRPr lang="fr-FR">
            <a:solidFill>
              <a:schemeClr val="tx1"/>
            </a:solidFill>
          </a:endParaRPr>
        </a:p>
      </dgm:t>
    </dgm:pt>
    <dgm:pt modelId="{CD17CA3B-A3C3-4E9C-B611-1E904375EFF4}">
      <dgm:prSet custT="1"/>
      <dgm:spPr/>
      <dgm:t>
        <a:bodyPr/>
        <a:lstStyle/>
        <a:p>
          <a:r>
            <a:rPr lang="fr-FR" sz="2200" dirty="0" smtClean="0">
              <a:solidFill>
                <a:schemeClr val="tx1"/>
              </a:solidFill>
            </a:rPr>
            <a:t>La part du marché de l’entreprise</a:t>
          </a:r>
          <a:endParaRPr lang="fr-FR" sz="2200" dirty="0">
            <a:solidFill>
              <a:schemeClr val="tx1"/>
            </a:solidFill>
          </a:endParaRPr>
        </a:p>
      </dgm:t>
    </dgm:pt>
    <dgm:pt modelId="{C418FA1D-CFE7-42CB-9DC9-C33FEC6B3F8C}" type="parTrans" cxnId="{1BE93531-0B57-432A-A7C2-3BFF1FF2AAD0}">
      <dgm:prSet/>
      <dgm:spPr/>
      <dgm:t>
        <a:bodyPr/>
        <a:lstStyle/>
        <a:p>
          <a:endParaRPr lang="fr-FR">
            <a:solidFill>
              <a:schemeClr val="tx1"/>
            </a:solidFill>
          </a:endParaRPr>
        </a:p>
      </dgm:t>
    </dgm:pt>
    <dgm:pt modelId="{CB260894-D896-479A-9DD0-334EF2941D70}" type="sibTrans" cxnId="{1BE93531-0B57-432A-A7C2-3BFF1FF2AAD0}">
      <dgm:prSet/>
      <dgm:spPr/>
      <dgm:t>
        <a:bodyPr/>
        <a:lstStyle/>
        <a:p>
          <a:endParaRPr lang="fr-FR">
            <a:solidFill>
              <a:schemeClr val="tx1"/>
            </a:solidFill>
          </a:endParaRPr>
        </a:p>
      </dgm:t>
    </dgm:pt>
    <dgm:pt modelId="{08D017CB-6A15-4754-9444-A6E7B4A38562}" type="pres">
      <dgm:prSet presAssocID="{7D9202E3-1814-4417-9ECF-FADE5FD3779C}" presName="Name0" presStyleCnt="0">
        <dgm:presLayoutVars>
          <dgm:dir/>
          <dgm:animLvl val="lvl"/>
          <dgm:resizeHandles/>
        </dgm:presLayoutVars>
      </dgm:prSet>
      <dgm:spPr/>
      <dgm:t>
        <a:bodyPr/>
        <a:lstStyle/>
        <a:p>
          <a:endParaRPr lang="fr-FR"/>
        </a:p>
      </dgm:t>
    </dgm:pt>
    <dgm:pt modelId="{7F106FA9-42B2-4CFF-94AF-264AD5922E76}" type="pres">
      <dgm:prSet presAssocID="{AA89601A-BB0C-4E47-AE62-21056EF63F51}" presName="linNode" presStyleCnt="0"/>
      <dgm:spPr/>
    </dgm:pt>
    <dgm:pt modelId="{47CAD8F0-4560-429E-B570-5DEEB131595B}" type="pres">
      <dgm:prSet presAssocID="{AA89601A-BB0C-4E47-AE62-21056EF63F51}" presName="parentShp" presStyleLbl="node1" presStyleIdx="0" presStyleCnt="2" custScaleX="57614">
        <dgm:presLayoutVars>
          <dgm:bulletEnabled val="1"/>
        </dgm:presLayoutVars>
      </dgm:prSet>
      <dgm:spPr/>
      <dgm:t>
        <a:bodyPr/>
        <a:lstStyle/>
        <a:p>
          <a:endParaRPr lang="fr-FR"/>
        </a:p>
      </dgm:t>
    </dgm:pt>
    <dgm:pt modelId="{331F606C-2C8B-499E-BEEF-7330085E584C}" type="pres">
      <dgm:prSet presAssocID="{AA89601A-BB0C-4E47-AE62-21056EF63F51}" presName="childShp" presStyleLbl="bgAccFollowNode1" presStyleIdx="0" presStyleCnt="2" custScaleX="109286" custScaleY="110001">
        <dgm:presLayoutVars>
          <dgm:bulletEnabled val="1"/>
        </dgm:presLayoutVars>
      </dgm:prSet>
      <dgm:spPr/>
      <dgm:t>
        <a:bodyPr/>
        <a:lstStyle/>
        <a:p>
          <a:endParaRPr lang="fr-FR"/>
        </a:p>
      </dgm:t>
    </dgm:pt>
    <dgm:pt modelId="{0F90DED2-FA51-44CA-986F-67A13A5D610D}" type="pres">
      <dgm:prSet presAssocID="{53929472-23B5-49A0-B148-B36E2BFBFDF2}" presName="spacing" presStyleCnt="0"/>
      <dgm:spPr/>
    </dgm:pt>
    <dgm:pt modelId="{EDAE3375-7593-42B9-9C28-34BCFB25CEB8}" type="pres">
      <dgm:prSet presAssocID="{A350B13B-E8C5-4562-A218-3C62C87B07EF}" presName="linNode" presStyleCnt="0"/>
      <dgm:spPr/>
    </dgm:pt>
    <dgm:pt modelId="{DF4EDB25-0C20-41D7-BD96-AC65C69DAA9A}" type="pres">
      <dgm:prSet presAssocID="{A350B13B-E8C5-4562-A218-3C62C87B07EF}" presName="parentShp" presStyleLbl="node1" presStyleIdx="1" presStyleCnt="2" custScaleX="53554" custLinFactNeighborX="1356" custLinFactNeighborY="-8362">
        <dgm:presLayoutVars>
          <dgm:bulletEnabled val="1"/>
        </dgm:presLayoutVars>
      </dgm:prSet>
      <dgm:spPr/>
      <dgm:t>
        <a:bodyPr/>
        <a:lstStyle/>
        <a:p>
          <a:endParaRPr lang="fr-FR"/>
        </a:p>
      </dgm:t>
    </dgm:pt>
    <dgm:pt modelId="{5A37D40E-B8DF-4279-8131-0B83F2E24B91}" type="pres">
      <dgm:prSet presAssocID="{A350B13B-E8C5-4562-A218-3C62C87B07EF}" presName="childShp" presStyleLbl="bgAccFollowNode1" presStyleIdx="1" presStyleCnt="2" custScaleX="111996" custScaleY="84192" custLinFactNeighborX="2033" custLinFactNeighborY="-8362">
        <dgm:presLayoutVars>
          <dgm:bulletEnabled val="1"/>
        </dgm:presLayoutVars>
      </dgm:prSet>
      <dgm:spPr/>
      <dgm:t>
        <a:bodyPr/>
        <a:lstStyle/>
        <a:p>
          <a:endParaRPr lang="fr-FR"/>
        </a:p>
      </dgm:t>
    </dgm:pt>
  </dgm:ptLst>
  <dgm:cxnLst>
    <dgm:cxn modelId="{5A1973DD-ECA4-4699-97BA-1BA984077C4A}" type="presOf" srcId="{A350B13B-E8C5-4562-A218-3C62C87B07EF}" destId="{DF4EDB25-0C20-41D7-BD96-AC65C69DAA9A}" srcOrd="0" destOrd="0" presId="urn:microsoft.com/office/officeart/2005/8/layout/vList6"/>
    <dgm:cxn modelId="{AB22209F-209C-49D6-A009-D3EABECB332E}" srcId="{7D9202E3-1814-4417-9ECF-FADE5FD3779C}" destId="{AA89601A-BB0C-4E47-AE62-21056EF63F51}" srcOrd="0" destOrd="0" parTransId="{EFCB90DB-DA35-4B36-A273-E9970DF6A833}" sibTransId="{53929472-23B5-49A0-B148-B36E2BFBFDF2}"/>
    <dgm:cxn modelId="{D3C55EA3-3F6D-4C9D-B2DB-B40709A85FA5}" type="presOf" srcId="{AA89601A-BB0C-4E47-AE62-21056EF63F51}" destId="{47CAD8F0-4560-429E-B570-5DEEB131595B}" srcOrd="0" destOrd="0" presId="urn:microsoft.com/office/officeart/2005/8/layout/vList6"/>
    <dgm:cxn modelId="{EBD88D67-6E62-4A02-90AB-13C329466E5D}" srcId="{AA89601A-BB0C-4E47-AE62-21056EF63F51}" destId="{322B55EA-5EFF-4F0E-9CAF-55E738A8B609}" srcOrd="3" destOrd="0" parTransId="{E1DA183A-7102-4DB1-8B4C-469C7298DB41}" sibTransId="{ECDD31AB-3614-44B9-A182-883FB520BC0C}"/>
    <dgm:cxn modelId="{B340B270-7E2B-4D43-B955-6158C171C1A7}" type="presOf" srcId="{34712FD1-875D-49D9-B4A5-001CB312B95F}" destId="{331F606C-2C8B-499E-BEEF-7330085E584C}" srcOrd="0" destOrd="0" presId="urn:microsoft.com/office/officeart/2005/8/layout/vList6"/>
    <dgm:cxn modelId="{70579986-0FBB-4B4B-BE3F-E0C6D3719979}" srcId="{AA89601A-BB0C-4E47-AE62-21056EF63F51}" destId="{8696656D-7CEA-449A-AAC4-A1ECBD728F34}" srcOrd="2" destOrd="0" parTransId="{D9A1065B-3AA6-4DFC-BA94-39F58D082F20}" sibTransId="{16C4982C-3D9A-4007-8011-EF734F1EAD4F}"/>
    <dgm:cxn modelId="{D9EA3D5E-39A0-43B4-A870-237B6DFE41A0}" type="presOf" srcId="{929CF895-375F-4138-A196-24EB4413AA3D}" destId="{5A37D40E-B8DF-4279-8131-0B83F2E24B91}" srcOrd="0" destOrd="0" presId="urn:microsoft.com/office/officeart/2005/8/layout/vList6"/>
    <dgm:cxn modelId="{1EDE894F-978F-496F-A3A8-9F70147D883B}" srcId="{A350B13B-E8C5-4562-A218-3C62C87B07EF}" destId="{929CF895-375F-4138-A196-24EB4413AA3D}" srcOrd="0" destOrd="0" parTransId="{B34344C8-01BB-4228-8286-AF6E47CA2A73}" sibTransId="{1DB8C19D-B4B9-498E-A35E-362320E2774F}"/>
    <dgm:cxn modelId="{867AF692-E435-485A-9A54-01FEBA1BF8BA}" srcId="{AA89601A-BB0C-4E47-AE62-21056EF63F51}" destId="{34712FD1-875D-49D9-B4A5-001CB312B95F}" srcOrd="0" destOrd="0" parTransId="{DD97B68C-D2B7-424B-8621-4F5262FAA61D}" sibTransId="{799AB92F-D38F-420E-BF76-5149DCBCD073}"/>
    <dgm:cxn modelId="{5069F569-AB24-4B19-8D4F-1470828D2E24}" type="presOf" srcId="{8696656D-7CEA-449A-AAC4-A1ECBD728F34}" destId="{331F606C-2C8B-499E-BEEF-7330085E584C}" srcOrd="0" destOrd="2" presId="urn:microsoft.com/office/officeart/2005/8/layout/vList6"/>
    <dgm:cxn modelId="{77C3CB46-B9FA-43DB-BD5D-B3CD5247FC13}" type="presOf" srcId="{4DB487AC-9AD1-4AE6-8540-AF278EBF3E18}" destId="{5A37D40E-B8DF-4279-8131-0B83F2E24B91}" srcOrd="0" destOrd="1" presId="urn:microsoft.com/office/officeart/2005/8/layout/vList6"/>
    <dgm:cxn modelId="{C9BE2E79-82B1-4FBF-BEB8-D748B5B4937B}" type="presOf" srcId="{7D9202E3-1814-4417-9ECF-FADE5FD3779C}" destId="{08D017CB-6A15-4754-9444-A6E7B4A38562}" srcOrd="0" destOrd="0" presId="urn:microsoft.com/office/officeart/2005/8/layout/vList6"/>
    <dgm:cxn modelId="{B608A632-98B1-40C3-9A66-4004A3217F62}" type="presOf" srcId="{7FA1C539-AFB9-4339-8A70-9F65E1461801}" destId="{331F606C-2C8B-499E-BEEF-7330085E584C}" srcOrd="0" destOrd="1" presId="urn:microsoft.com/office/officeart/2005/8/layout/vList6"/>
    <dgm:cxn modelId="{E9A85399-5307-423E-A234-6AF939024B62}" srcId="{7D9202E3-1814-4417-9ECF-FADE5FD3779C}" destId="{A350B13B-E8C5-4562-A218-3C62C87B07EF}" srcOrd="1" destOrd="0" parTransId="{9185406D-4502-4AC1-B717-A45D08E16CD1}" sibTransId="{EB320713-4C7E-463B-8CC4-E7A77B7385E2}"/>
    <dgm:cxn modelId="{EFDD27DE-8847-4CBC-815F-DF8AA13AA532}" srcId="{AA89601A-BB0C-4E47-AE62-21056EF63F51}" destId="{7FA1C539-AFB9-4339-8A70-9F65E1461801}" srcOrd="1" destOrd="0" parTransId="{BBFBDE29-4C3C-4BC5-9ADF-34DFFDEC8454}" sibTransId="{DB22FAE2-412E-441D-BAB4-48AA8EED981D}"/>
    <dgm:cxn modelId="{9AD745B6-8283-4F66-A659-56BB92ACA99C}" type="presOf" srcId="{CD17CA3B-A3C3-4E9C-B611-1E904375EFF4}" destId="{5A37D40E-B8DF-4279-8131-0B83F2E24B91}" srcOrd="0" destOrd="2" presId="urn:microsoft.com/office/officeart/2005/8/layout/vList6"/>
    <dgm:cxn modelId="{3F402C1A-B65A-4100-8CFB-73F7D052CB8F}" srcId="{A350B13B-E8C5-4562-A218-3C62C87B07EF}" destId="{4DB487AC-9AD1-4AE6-8540-AF278EBF3E18}" srcOrd="1" destOrd="0" parTransId="{FBB661DB-201B-4B6D-9B57-10168FBA080F}" sibTransId="{A8C94969-5B48-4485-ABFC-91B301013A5A}"/>
    <dgm:cxn modelId="{9663A175-C4E6-40EB-931A-C704FD131276}" type="presOf" srcId="{322B55EA-5EFF-4F0E-9CAF-55E738A8B609}" destId="{331F606C-2C8B-499E-BEEF-7330085E584C}" srcOrd="0" destOrd="3" presId="urn:microsoft.com/office/officeart/2005/8/layout/vList6"/>
    <dgm:cxn modelId="{1BE93531-0B57-432A-A7C2-3BFF1FF2AAD0}" srcId="{A350B13B-E8C5-4562-A218-3C62C87B07EF}" destId="{CD17CA3B-A3C3-4E9C-B611-1E904375EFF4}" srcOrd="2" destOrd="0" parTransId="{C418FA1D-CFE7-42CB-9DC9-C33FEC6B3F8C}" sibTransId="{CB260894-D896-479A-9DD0-334EF2941D70}"/>
    <dgm:cxn modelId="{54C69D4B-822F-4B8A-AB23-36B48264C22F}" type="presParOf" srcId="{08D017CB-6A15-4754-9444-A6E7B4A38562}" destId="{7F106FA9-42B2-4CFF-94AF-264AD5922E76}" srcOrd="0" destOrd="0" presId="urn:microsoft.com/office/officeart/2005/8/layout/vList6"/>
    <dgm:cxn modelId="{41824764-9FAC-4BB5-8E3B-11F73E9FFB65}" type="presParOf" srcId="{7F106FA9-42B2-4CFF-94AF-264AD5922E76}" destId="{47CAD8F0-4560-429E-B570-5DEEB131595B}" srcOrd="0" destOrd="0" presId="urn:microsoft.com/office/officeart/2005/8/layout/vList6"/>
    <dgm:cxn modelId="{2433263A-96B8-448C-A807-632FE6FFE7EC}" type="presParOf" srcId="{7F106FA9-42B2-4CFF-94AF-264AD5922E76}" destId="{331F606C-2C8B-499E-BEEF-7330085E584C}" srcOrd="1" destOrd="0" presId="urn:microsoft.com/office/officeart/2005/8/layout/vList6"/>
    <dgm:cxn modelId="{0FAD1C7C-3F41-42A4-A4B0-FA4FC35BF556}" type="presParOf" srcId="{08D017CB-6A15-4754-9444-A6E7B4A38562}" destId="{0F90DED2-FA51-44CA-986F-67A13A5D610D}" srcOrd="1" destOrd="0" presId="urn:microsoft.com/office/officeart/2005/8/layout/vList6"/>
    <dgm:cxn modelId="{25C25EFF-0BFF-4342-8BB3-7CDAF9D1D7A5}" type="presParOf" srcId="{08D017CB-6A15-4754-9444-A6E7B4A38562}" destId="{EDAE3375-7593-42B9-9C28-34BCFB25CEB8}" srcOrd="2" destOrd="0" presId="urn:microsoft.com/office/officeart/2005/8/layout/vList6"/>
    <dgm:cxn modelId="{985FEC34-C8B5-4A6C-B0C6-C98128F14882}" type="presParOf" srcId="{EDAE3375-7593-42B9-9C28-34BCFB25CEB8}" destId="{DF4EDB25-0C20-41D7-BD96-AC65C69DAA9A}" srcOrd="0" destOrd="0" presId="urn:microsoft.com/office/officeart/2005/8/layout/vList6"/>
    <dgm:cxn modelId="{8CA95F19-7BA9-432B-8A91-10DCAFEDF47C}" type="presParOf" srcId="{EDAE3375-7593-42B9-9C28-34BCFB25CEB8}" destId="{5A37D40E-B8DF-4279-8131-0B83F2E24B91}" srcOrd="1" destOrd="0" presId="urn:microsoft.com/office/officeart/2005/8/layout/vList6"/>
  </dgm:cxnLst>
  <dgm:bg/>
  <dgm:whole/>
</dgm:dataModel>
</file>

<file path=ppt/diagrams/data16.xml><?xml version="1.0" encoding="utf-8"?>
<dgm:dataModel xmlns:dgm="http://schemas.openxmlformats.org/drawingml/2006/diagram" xmlns:a="http://schemas.openxmlformats.org/drawingml/2006/main">
  <dgm:ptLst>
    <dgm:pt modelId="{1D7BC209-636C-4AAE-A641-2D7C5BCEE9C0}" type="doc">
      <dgm:prSet loTypeId="urn:microsoft.com/office/officeart/2005/8/layout/vList4" loCatId="list" qsTypeId="urn:microsoft.com/office/officeart/2005/8/quickstyle/simple1" qsCatId="simple" csTypeId="urn:microsoft.com/office/officeart/2005/8/colors/accent3_1" csCatId="accent3" phldr="1"/>
      <dgm:spPr/>
      <dgm:t>
        <a:bodyPr/>
        <a:lstStyle/>
        <a:p>
          <a:endParaRPr lang="fr-FR"/>
        </a:p>
      </dgm:t>
    </dgm:pt>
    <dgm:pt modelId="{3F819F21-750E-4229-AB3B-2A3EBA2F0BD1}">
      <dgm:prSet/>
      <dgm:spPr/>
      <dgm:t>
        <a:bodyPr/>
        <a:lstStyle/>
        <a:p>
          <a:pPr algn="just"/>
          <a:r>
            <a:rPr lang="fr-FR" smtClean="0"/>
            <a:t>Le budget des approvisionnements contient les quantités de matières premières nécessaires à la production budgétée. </a:t>
          </a:r>
          <a:endParaRPr lang="fr-FR"/>
        </a:p>
      </dgm:t>
    </dgm:pt>
    <dgm:pt modelId="{94E185C9-B1BF-4705-8601-986DB0E09634}" type="parTrans" cxnId="{BADC9C88-ED74-4BC8-984E-35A7974735C5}">
      <dgm:prSet/>
      <dgm:spPr/>
      <dgm:t>
        <a:bodyPr/>
        <a:lstStyle/>
        <a:p>
          <a:pPr algn="just"/>
          <a:endParaRPr lang="fr-FR"/>
        </a:p>
      </dgm:t>
    </dgm:pt>
    <dgm:pt modelId="{2B27BCEE-4825-4CF4-9BEE-BDCC09D272ED}" type="sibTrans" cxnId="{BADC9C88-ED74-4BC8-984E-35A7974735C5}">
      <dgm:prSet/>
      <dgm:spPr/>
      <dgm:t>
        <a:bodyPr/>
        <a:lstStyle/>
        <a:p>
          <a:pPr algn="just"/>
          <a:endParaRPr lang="fr-FR"/>
        </a:p>
      </dgm:t>
    </dgm:pt>
    <dgm:pt modelId="{92DE0BBE-57B5-4362-9CA4-EC3E9FF73906}">
      <dgm:prSet/>
      <dgm:spPr/>
      <dgm:t>
        <a:bodyPr/>
        <a:lstStyle/>
        <a:p>
          <a:pPr algn="just"/>
          <a:endParaRPr lang="fr-FR"/>
        </a:p>
      </dgm:t>
    </dgm:pt>
    <dgm:pt modelId="{64CFEBA6-51F7-4B5E-8446-32ECF27DF2E1}" type="parTrans" cxnId="{F7647BE3-77AD-48B7-BB8C-6C311F8FA756}">
      <dgm:prSet/>
      <dgm:spPr/>
      <dgm:t>
        <a:bodyPr/>
        <a:lstStyle/>
        <a:p>
          <a:pPr algn="just"/>
          <a:endParaRPr lang="fr-FR"/>
        </a:p>
      </dgm:t>
    </dgm:pt>
    <dgm:pt modelId="{0BF15AE1-6374-4350-87FC-728BDF379DD0}" type="sibTrans" cxnId="{F7647BE3-77AD-48B7-BB8C-6C311F8FA756}">
      <dgm:prSet/>
      <dgm:spPr/>
      <dgm:t>
        <a:bodyPr/>
        <a:lstStyle/>
        <a:p>
          <a:pPr algn="just"/>
          <a:endParaRPr lang="fr-FR"/>
        </a:p>
      </dgm:t>
    </dgm:pt>
    <dgm:pt modelId="{6E5BD5C7-9366-44B6-B750-7978BC8A1FBA}">
      <dgm:prSet/>
      <dgm:spPr/>
      <dgm:t>
        <a:bodyPr/>
        <a:lstStyle/>
        <a:p>
          <a:pPr algn="just"/>
          <a:endParaRPr lang="fr-FR" dirty="0"/>
        </a:p>
      </dgm:t>
    </dgm:pt>
    <dgm:pt modelId="{C2B7D977-3A35-4946-9F5E-9FBAB9AD6E7E}" type="parTrans" cxnId="{36B3FEEF-18C9-41AB-B907-574FE875E35C}">
      <dgm:prSet/>
      <dgm:spPr/>
      <dgm:t>
        <a:bodyPr/>
        <a:lstStyle/>
        <a:p>
          <a:pPr algn="just"/>
          <a:endParaRPr lang="fr-FR"/>
        </a:p>
      </dgm:t>
    </dgm:pt>
    <dgm:pt modelId="{8AA12ED2-C291-49EF-8E47-3D99D5CA8D26}" type="sibTrans" cxnId="{36B3FEEF-18C9-41AB-B907-574FE875E35C}">
      <dgm:prSet/>
      <dgm:spPr/>
      <dgm:t>
        <a:bodyPr/>
        <a:lstStyle/>
        <a:p>
          <a:pPr algn="just"/>
          <a:endParaRPr lang="fr-FR"/>
        </a:p>
      </dgm:t>
    </dgm:pt>
    <dgm:pt modelId="{A8D7646F-9D8D-4ADB-80C0-F338C6BE6017}">
      <dgm:prSet/>
      <dgm:spPr/>
      <dgm:t>
        <a:bodyPr/>
        <a:lstStyle/>
        <a:p>
          <a:pPr algn="just"/>
          <a:r>
            <a:rPr lang="fr-FR" smtClean="0"/>
            <a:t>La quantité prévisionnelle à produire détermine la consommation de matières premières.</a:t>
          </a:r>
          <a:endParaRPr lang="fr-FR" dirty="0"/>
        </a:p>
      </dgm:t>
    </dgm:pt>
    <dgm:pt modelId="{56B7D5D1-BD9A-40A4-8428-A8A8A12A7D67}" type="parTrans" cxnId="{388F5604-4F43-461B-863B-AA1BF8BED222}">
      <dgm:prSet/>
      <dgm:spPr/>
      <dgm:t>
        <a:bodyPr/>
        <a:lstStyle/>
        <a:p>
          <a:pPr algn="just"/>
          <a:endParaRPr lang="fr-FR"/>
        </a:p>
      </dgm:t>
    </dgm:pt>
    <dgm:pt modelId="{CA0F16D8-48EB-421C-8E75-E11C593A430A}" type="sibTrans" cxnId="{388F5604-4F43-461B-863B-AA1BF8BED222}">
      <dgm:prSet/>
      <dgm:spPr/>
      <dgm:t>
        <a:bodyPr/>
        <a:lstStyle/>
        <a:p>
          <a:pPr algn="just"/>
          <a:endParaRPr lang="fr-FR"/>
        </a:p>
      </dgm:t>
    </dgm:pt>
    <dgm:pt modelId="{B194E945-C6E9-4814-8868-95861F7302E7}" type="pres">
      <dgm:prSet presAssocID="{1D7BC209-636C-4AAE-A641-2D7C5BCEE9C0}" presName="linear" presStyleCnt="0">
        <dgm:presLayoutVars>
          <dgm:dir/>
          <dgm:resizeHandles val="exact"/>
        </dgm:presLayoutVars>
      </dgm:prSet>
      <dgm:spPr/>
      <dgm:t>
        <a:bodyPr/>
        <a:lstStyle/>
        <a:p>
          <a:endParaRPr lang="fr-FR"/>
        </a:p>
      </dgm:t>
    </dgm:pt>
    <dgm:pt modelId="{BF396C2F-C6A3-4D66-80D2-B3EB0FCBBF59}" type="pres">
      <dgm:prSet presAssocID="{92DE0BBE-57B5-4362-9CA4-EC3E9FF73906}" presName="comp" presStyleCnt="0"/>
      <dgm:spPr/>
    </dgm:pt>
    <dgm:pt modelId="{51DFBAC6-86F8-46AA-B728-518D8089BC0A}" type="pres">
      <dgm:prSet presAssocID="{92DE0BBE-57B5-4362-9CA4-EC3E9FF73906}" presName="box" presStyleLbl="node1" presStyleIdx="0" presStyleCnt="2"/>
      <dgm:spPr/>
      <dgm:t>
        <a:bodyPr/>
        <a:lstStyle/>
        <a:p>
          <a:endParaRPr lang="fr-FR"/>
        </a:p>
      </dgm:t>
    </dgm:pt>
    <dgm:pt modelId="{501FC48D-1CB6-4C3E-9798-AE5AAF7B4BB9}" type="pres">
      <dgm:prSet presAssocID="{92DE0BBE-57B5-4362-9CA4-EC3E9FF73906}" presName="img" presStyleLbl="fgImgPlace1" presStyleIdx="0" presStyleCnt="2"/>
      <dgm:spPr/>
    </dgm:pt>
    <dgm:pt modelId="{B8589F9A-7D44-49C8-94ED-EF3DD2A491ED}" type="pres">
      <dgm:prSet presAssocID="{92DE0BBE-57B5-4362-9CA4-EC3E9FF73906}" presName="text" presStyleLbl="node1" presStyleIdx="0" presStyleCnt="2">
        <dgm:presLayoutVars>
          <dgm:bulletEnabled val="1"/>
        </dgm:presLayoutVars>
      </dgm:prSet>
      <dgm:spPr/>
      <dgm:t>
        <a:bodyPr/>
        <a:lstStyle/>
        <a:p>
          <a:endParaRPr lang="fr-FR"/>
        </a:p>
      </dgm:t>
    </dgm:pt>
    <dgm:pt modelId="{B4B8D6F9-1DCC-4014-9C44-BADDF2083A9F}" type="pres">
      <dgm:prSet presAssocID="{0BF15AE1-6374-4350-87FC-728BDF379DD0}" presName="spacer" presStyleCnt="0"/>
      <dgm:spPr/>
    </dgm:pt>
    <dgm:pt modelId="{3EDC5497-88E2-4AB1-95F3-61F84AF0216B}" type="pres">
      <dgm:prSet presAssocID="{6E5BD5C7-9366-44B6-B750-7978BC8A1FBA}" presName="comp" presStyleCnt="0"/>
      <dgm:spPr/>
    </dgm:pt>
    <dgm:pt modelId="{30C99591-3A84-4732-8713-C20233328631}" type="pres">
      <dgm:prSet presAssocID="{6E5BD5C7-9366-44B6-B750-7978BC8A1FBA}" presName="box" presStyleLbl="node1" presStyleIdx="1" presStyleCnt="2"/>
      <dgm:spPr/>
      <dgm:t>
        <a:bodyPr/>
        <a:lstStyle/>
        <a:p>
          <a:endParaRPr lang="fr-FR"/>
        </a:p>
      </dgm:t>
    </dgm:pt>
    <dgm:pt modelId="{4AC2656A-4EF6-4DE9-8146-F8DE7927194A}" type="pres">
      <dgm:prSet presAssocID="{6E5BD5C7-9366-44B6-B750-7978BC8A1FBA}" presName="img" presStyleLbl="fgImgPlace1" presStyleIdx="1" presStyleCnt="2"/>
      <dgm:spPr/>
    </dgm:pt>
    <dgm:pt modelId="{D0FD1E0D-4CAE-456A-B590-23DD5989E618}" type="pres">
      <dgm:prSet presAssocID="{6E5BD5C7-9366-44B6-B750-7978BC8A1FBA}" presName="text" presStyleLbl="node1" presStyleIdx="1" presStyleCnt="2">
        <dgm:presLayoutVars>
          <dgm:bulletEnabled val="1"/>
        </dgm:presLayoutVars>
      </dgm:prSet>
      <dgm:spPr/>
      <dgm:t>
        <a:bodyPr/>
        <a:lstStyle/>
        <a:p>
          <a:endParaRPr lang="fr-FR"/>
        </a:p>
      </dgm:t>
    </dgm:pt>
  </dgm:ptLst>
  <dgm:cxnLst>
    <dgm:cxn modelId="{59266944-232B-4740-9A70-BB9048E4AD61}" type="presOf" srcId="{A8D7646F-9D8D-4ADB-80C0-F338C6BE6017}" destId="{D0FD1E0D-4CAE-456A-B590-23DD5989E618}" srcOrd="1" destOrd="1" presId="urn:microsoft.com/office/officeart/2005/8/layout/vList4"/>
    <dgm:cxn modelId="{F7647BE3-77AD-48B7-BB8C-6C311F8FA756}" srcId="{1D7BC209-636C-4AAE-A641-2D7C5BCEE9C0}" destId="{92DE0BBE-57B5-4362-9CA4-EC3E9FF73906}" srcOrd="0" destOrd="0" parTransId="{64CFEBA6-51F7-4B5E-8446-32ECF27DF2E1}" sibTransId="{0BF15AE1-6374-4350-87FC-728BDF379DD0}"/>
    <dgm:cxn modelId="{34C928D2-3D53-4346-8E7E-378737B7CE99}" type="presOf" srcId="{A8D7646F-9D8D-4ADB-80C0-F338C6BE6017}" destId="{30C99591-3A84-4732-8713-C20233328631}" srcOrd="0" destOrd="1" presId="urn:microsoft.com/office/officeart/2005/8/layout/vList4"/>
    <dgm:cxn modelId="{388F5604-4F43-461B-863B-AA1BF8BED222}" srcId="{6E5BD5C7-9366-44B6-B750-7978BC8A1FBA}" destId="{A8D7646F-9D8D-4ADB-80C0-F338C6BE6017}" srcOrd="0" destOrd="0" parTransId="{56B7D5D1-BD9A-40A4-8428-A8A8A12A7D67}" sibTransId="{CA0F16D8-48EB-421C-8E75-E11C593A430A}"/>
    <dgm:cxn modelId="{E370E4AB-502F-4E7E-ACF2-050643150DCE}" type="presOf" srcId="{3F819F21-750E-4229-AB3B-2A3EBA2F0BD1}" destId="{B8589F9A-7D44-49C8-94ED-EF3DD2A491ED}" srcOrd="1" destOrd="1" presId="urn:microsoft.com/office/officeart/2005/8/layout/vList4"/>
    <dgm:cxn modelId="{C35737F0-E229-4506-84FC-672D94BE5354}" type="presOf" srcId="{92DE0BBE-57B5-4362-9CA4-EC3E9FF73906}" destId="{51DFBAC6-86F8-46AA-B728-518D8089BC0A}" srcOrd="0" destOrd="0" presId="urn:microsoft.com/office/officeart/2005/8/layout/vList4"/>
    <dgm:cxn modelId="{9171ACC8-FA57-47B0-A78D-6DDCB6E51203}" type="presOf" srcId="{3F819F21-750E-4229-AB3B-2A3EBA2F0BD1}" destId="{51DFBAC6-86F8-46AA-B728-518D8089BC0A}" srcOrd="0" destOrd="1" presId="urn:microsoft.com/office/officeart/2005/8/layout/vList4"/>
    <dgm:cxn modelId="{BADC9C88-ED74-4BC8-984E-35A7974735C5}" srcId="{92DE0BBE-57B5-4362-9CA4-EC3E9FF73906}" destId="{3F819F21-750E-4229-AB3B-2A3EBA2F0BD1}" srcOrd="0" destOrd="0" parTransId="{94E185C9-B1BF-4705-8601-986DB0E09634}" sibTransId="{2B27BCEE-4825-4CF4-9BEE-BDCC09D272ED}"/>
    <dgm:cxn modelId="{03691B6B-6775-4600-9702-4A28F3F1BB71}" type="presOf" srcId="{6E5BD5C7-9366-44B6-B750-7978BC8A1FBA}" destId="{30C99591-3A84-4732-8713-C20233328631}" srcOrd="0" destOrd="0" presId="urn:microsoft.com/office/officeart/2005/8/layout/vList4"/>
    <dgm:cxn modelId="{77884FF3-3672-468C-B355-F7A06AB9F798}" type="presOf" srcId="{6E5BD5C7-9366-44B6-B750-7978BC8A1FBA}" destId="{D0FD1E0D-4CAE-456A-B590-23DD5989E618}" srcOrd="1" destOrd="0" presId="urn:microsoft.com/office/officeart/2005/8/layout/vList4"/>
    <dgm:cxn modelId="{104D5850-0D5E-48E6-90C9-41A1C6EF630E}" type="presOf" srcId="{1D7BC209-636C-4AAE-A641-2D7C5BCEE9C0}" destId="{B194E945-C6E9-4814-8868-95861F7302E7}" srcOrd="0" destOrd="0" presId="urn:microsoft.com/office/officeart/2005/8/layout/vList4"/>
    <dgm:cxn modelId="{36B3FEEF-18C9-41AB-B907-574FE875E35C}" srcId="{1D7BC209-636C-4AAE-A641-2D7C5BCEE9C0}" destId="{6E5BD5C7-9366-44B6-B750-7978BC8A1FBA}" srcOrd="1" destOrd="0" parTransId="{C2B7D977-3A35-4946-9F5E-9FBAB9AD6E7E}" sibTransId="{8AA12ED2-C291-49EF-8E47-3D99D5CA8D26}"/>
    <dgm:cxn modelId="{B536F240-B2C7-41F0-88B5-F2F57D59AD16}" type="presOf" srcId="{92DE0BBE-57B5-4362-9CA4-EC3E9FF73906}" destId="{B8589F9A-7D44-49C8-94ED-EF3DD2A491ED}" srcOrd="1" destOrd="0" presId="urn:microsoft.com/office/officeart/2005/8/layout/vList4"/>
    <dgm:cxn modelId="{5AC4700F-8678-4BEE-80D9-70047484D512}" type="presParOf" srcId="{B194E945-C6E9-4814-8868-95861F7302E7}" destId="{BF396C2F-C6A3-4D66-80D2-B3EB0FCBBF59}" srcOrd="0" destOrd="0" presId="urn:microsoft.com/office/officeart/2005/8/layout/vList4"/>
    <dgm:cxn modelId="{70B8425A-C2B3-4EE2-8694-01D4D68F2059}" type="presParOf" srcId="{BF396C2F-C6A3-4D66-80D2-B3EB0FCBBF59}" destId="{51DFBAC6-86F8-46AA-B728-518D8089BC0A}" srcOrd="0" destOrd="0" presId="urn:microsoft.com/office/officeart/2005/8/layout/vList4"/>
    <dgm:cxn modelId="{145024FA-35E0-4EDA-8B78-6946A9C516F6}" type="presParOf" srcId="{BF396C2F-C6A3-4D66-80D2-B3EB0FCBBF59}" destId="{501FC48D-1CB6-4C3E-9798-AE5AAF7B4BB9}" srcOrd="1" destOrd="0" presId="urn:microsoft.com/office/officeart/2005/8/layout/vList4"/>
    <dgm:cxn modelId="{2800B2D2-15B4-474A-811F-A05A76A6CFB9}" type="presParOf" srcId="{BF396C2F-C6A3-4D66-80D2-B3EB0FCBBF59}" destId="{B8589F9A-7D44-49C8-94ED-EF3DD2A491ED}" srcOrd="2" destOrd="0" presId="urn:microsoft.com/office/officeart/2005/8/layout/vList4"/>
    <dgm:cxn modelId="{2F557AED-9664-422C-B7C7-0F5EE909B650}" type="presParOf" srcId="{B194E945-C6E9-4814-8868-95861F7302E7}" destId="{B4B8D6F9-1DCC-4014-9C44-BADDF2083A9F}" srcOrd="1" destOrd="0" presId="urn:microsoft.com/office/officeart/2005/8/layout/vList4"/>
    <dgm:cxn modelId="{F22C65DE-C512-49F6-8D3A-E857FD652E0A}" type="presParOf" srcId="{B194E945-C6E9-4814-8868-95861F7302E7}" destId="{3EDC5497-88E2-4AB1-95F3-61F84AF0216B}" srcOrd="2" destOrd="0" presId="urn:microsoft.com/office/officeart/2005/8/layout/vList4"/>
    <dgm:cxn modelId="{F54385EB-206A-4861-9ED4-C819656B3CA6}" type="presParOf" srcId="{3EDC5497-88E2-4AB1-95F3-61F84AF0216B}" destId="{30C99591-3A84-4732-8713-C20233328631}" srcOrd="0" destOrd="0" presId="urn:microsoft.com/office/officeart/2005/8/layout/vList4"/>
    <dgm:cxn modelId="{451CF262-C7AA-4608-B848-FB5768890781}" type="presParOf" srcId="{3EDC5497-88E2-4AB1-95F3-61F84AF0216B}" destId="{4AC2656A-4EF6-4DE9-8146-F8DE7927194A}" srcOrd="1" destOrd="0" presId="urn:microsoft.com/office/officeart/2005/8/layout/vList4"/>
    <dgm:cxn modelId="{04D51AD7-A8A3-42B3-B363-7BB2E54DDB03}" type="presParOf" srcId="{3EDC5497-88E2-4AB1-95F3-61F84AF0216B}" destId="{D0FD1E0D-4CAE-456A-B590-23DD5989E618}" srcOrd="2" destOrd="0" presId="urn:microsoft.com/office/officeart/2005/8/layout/vList4"/>
  </dgm:cxnLst>
  <dgm:bg/>
  <dgm:whole/>
</dgm:dataModel>
</file>

<file path=ppt/diagrams/data17.xml><?xml version="1.0" encoding="utf-8"?>
<dgm:dataModel xmlns:dgm="http://schemas.openxmlformats.org/drawingml/2006/diagram" xmlns:a="http://schemas.openxmlformats.org/drawingml/2006/main">
  <dgm:ptLst>
    <dgm:pt modelId="{D901E055-F4C7-4FF4-A219-44D4612A2C0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237E8D92-8F7B-4A75-9A78-DC187230727C}">
      <dgm:prSet phldrT="[Texte]" custT="1"/>
      <dgm:spPr/>
      <dgm:t>
        <a:bodyPr/>
        <a:lstStyle/>
        <a:p>
          <a:r>
            <a:rPr lang="fr-FR" sz="2200" dirty="0" smtClean="0"/>
            <a:t>Elle consiste essentiellement à éviter, une rupture des stocks, ou un sur-stockage. </a:t>
          </a:r>
          <a:endParaRPr lang="fr-FR" sz="2200" dirty="0"/>
        </a:p>
      </dgm:t>
    </dgm:pt>
    <dgm:pt modelId="{8CDBBEF3-67AF-4143-80B8-8F68AC1058EE}" type="parTrans" cxnId="{86F40516-A0BD-487F-8FB8-29FD2E777CC3}">
      <dgm:prSet/>
      <dgm:spPr/>
      <dgm:t>
        <a:bodyPr/>
        <a:lstStyle/>
        <a:p>
          <a:endParaRPr lang="fr-FR" sz="2000"/>
        </a:p>
      </dgm:t>
    </dgm:pt>
    <dgm:pt modelId="{B373C3EF-328B-4BA8-9BA6-235239B7057E}" type="sibTrans" cxnId="{86F40516-A0BD-487F-8FB8-29FD2E777CC3}">
      <dgm:prSet/>
      <dgm:spPr/>
      <dgm:t>
        <a:bodyPr/>
        <a:lstStyle/>
        <a:p>
          <a:endParaRPr lang="fr-FR" sz="2000"/>
        </a:p>
      </dgm:t>
    </dgm:pt>
    <dgm:pt modelId="{B8B439CD-2E8C-4EFE-BD5A-A19C9FA315E7}">
      <dgm:prSet phldrT="[Texte]" custT="1"/>
      <dgm:spPr/>
      <dgm:t>
        <a:bodyPr/>
        <a:lstStyle/>
        <a:p>
          <a:pPr>
            <a:lnSpc>
              <a:spcPct val="100000"/>
            </a:lnSpc>
          </a:pPr>
          <a:r>
            <a:rPr lang="fr-FR" sz="2600" dirty="0" smtClean="0"/>
            <a:t>Gestion des stocks</a:t>
          </a:r>
          <a:endParaRPr lang="fr-FR" sz="2600" dirty="0"/>
        </a:p>
      </dgm:t>
    </dgm:pt>
    <dgm:pt modelId="{C8A30FD1-0948-4EAE-A753-C5AAE2B7BD7A}" type="parTrans" cxnId="{C4BA8ACE-1E9C-473E-849B-340B1A322201}">
      <dgm:prSet/>
      <dgm:spPr/>
      <dgm:t>
        <a:bodyPr/>
        <a:lstStyle/>
        <a:p>
          <a:endParaRPr lang="fr-FR" sz="2000"/>
        </a:p>
      </dgm:t>
    </dgm:pt>
    <dgm:pt modelId="{1A1991E8-2EF7-40CB-BE18-4158FBD5D9C6}" type="sibTrans" cxnId="{C4BA8ACE-1E9C-473E-849B-340B1A322201}">
      <dgm:prSet/>
      <dgm:spPr/>
      <dgm:t>
        <a:bodyPr/>
        <a:lstStyle/>
        <a:p>
          <a:endParaRPr lang="fr-FR" sz="2000"/>
        </a:p>
      </dgm:t>
    </dgm:pt>
    <dgm:pt modelId="{1D4F8D26-F278-4E56-B9AB-709C56A4605D}">
      <dgm:prSet phldrT="[Texte]" custT="1"/>
      <dgm:spPr/>
      <dgm:t>
        <a:bodyPr/>
        <a:lstStyle/>
        <a:p>
          <a:r>
            <a:rPr lang="fr-FR" sz="2200" dirty="0" smtClean="0"/>
            <a:t>Elle doit conduire l’entreprise à  fixer le calendrier des commandes et des livraisons.</a:t>
          </a:r>
          <a:endParaRPr lang="fr-FR" sz="2200" dirty="0"/>
        </a:p>
      </dgm:t>
    </dgm:pt>
    <dgm:pt modelId="{0B55B2E2-2175-4490-9D15-71233436C14D}" type="parTrans" cxnId="{4C108887-DF18-4852-8261-CE6B1866414B}">
      <dgm:prSet/>
      <dgm:spPr/>
      <dgm:t>
        <a:bodyPr/>
        <a:lstStyle/>
        <a:p>
          <a:endParaRPr lang="fr-FR" sz="2000"/>
        </a:p>
      </dgm:t>
    </dgm:pt>
    <dgm:pt modelId="{123F8224-B131-4DCB-9044-7A8D13674A17}" type="sibTrans" cxnId="{4C108887-DF18-4852-8261-CE6B1866414B}">
      <dgm:prSet/>
      <dgm:spPr/>
      <dgm:t>
        <a:bodyPr/>
        <a:lstStyle/>
        <a:p>
          <a:endParaRPr lang="fr-FR" sz="2000"/>
        </a:p>
      </dgm:t>
    </dgm:pt>
    <dgm:pt modelId="{AD78F10A-379A-4376-BA29-AFFA844CB6F4}">
      <dgm:prSet phldrT="[Texte]" custT="1"/>
      <dgm:spPr/>
      <dgm:t>
        <a:bodyPr/>
        <a:lstStyle/>
        <a:p>
          <a:endParaRPr lang="fr-FR" sz="2200" dirty="0"/>
        </a:p>
      </dgm:t>
    </dgm:pt>
    <dgm:pt modelId="{D86A110E-D347-48F6-B384-576E5736B690}" type="parTrans" cxnId="{44B49512-3D07-44EF-9429-7F6E5F0CE94F}">
      <dgm:prSet/>
      <dgm:spPr/>
      <dgm:t>
        <a:bodyPr/>
        <a:lstStyle/>
        <a:p>
          <a:endParaRPr lang="fr-FR"/>
        </a:p>
      </dgm:t>
    </dgm:pt>
    <dgm:pt modelId="{89549A67-1401-4AFE-B4AE-DA75C4AAA02D}" type="sibTrans" cxnId="{44B49512-3D07-44EF-9429-7F6E5F0CE94F}">
      <dgm:prSet/>
      <dgm:spPr/>
      <dgm:t>
        <a:bodyPr/>
        <a:lstStyle/>
        <a:p>
          <a:endParaRPr lang="fr-FR"/>
        </a:p>
      </dgm:t>
    </dgm:pt>
    <dgm:pt modelId="{A50098AD-80B3-4D9F-9C8E-F436D15F80D1}" type="pres">
      <dgm:prSet presAssocID="{D901E055-F4C7-4FF4-A219-44D4612A2C0E}" presName="Name0" presStyleCnt="0">
        <dgm:presLayoutVars>
          <dgm:dir/>
          <dgm:animLvl val="lvl"/>
          <dgm:resizeHandles val="exact"/>
        </dgm:presLayoutVars>
      </dgm:prSet>
      <dgm:spPr/>
      <dgm:t>
        <a:bodyPr/>
        <a:lstStyle/>
        <a:p>
          <a:endParaRPr lang="fr-FR"/>
        </a:p>
      </dgm:t>
    </dgm:pt>
    <dgm:pt modelId="{C301C976-AD28-4EB0-AAEF-F6165206CD8A}" type="pres">
      <dgm:prSet presAssocID="{B8B439CD-2E8C-4EFE-BD5A-A19C9FA315E7}" presName="composite" presStyleCnt="0"/>
      <dgm:spPr/>
    </dgm:pt>
    <dgm:pt modelId="{C0584936-CD99-4731-B3EF-CDDB484B41E8}" type="pres">
      <dgm:prSet presAssocID="{B8B439CD-2E8C-4EFE-BD5A-A19C9FA315E7}" presName="parTx" presStyleLbl="alignNode1" presStyleIdx="0" presStyleCnt="1">
        <dgm:presLayoutVars>
          <dgm:chMax val="0"/>
          <dgm:chPref val="0"/>
          <dgm:bulletEnabled val="1"/>
        </dgm:presLayoutVars>
      </dgm:prSet>
      <dgm:spPr/>
      <dgm:t>
        <a:bodyPr/>
        <a:lstStyle/>
        <a:p>
          <a:endParaRPr lang="fr-FR"/>
        </a:p>
      </dgm:t>
    </dgm:pt>
    <dgm:pt modelId="{4DEF3294-C749-4A17-9EB0-442B49DAFA10}" type="pres">
      <dgm:prSet presAssocID="{B8B439CD-2E8C-4EFE-BD5A-A19C9FA315E7}" presName="desTx" presStyleLbl="alignAccFollowNode1" presStyleIdx="0" presStyleCnt="1">
        <dgm:presLayoutVars>
          <dgm:bulletEnabled val="1"/>
        </dgm:presLayoutVars>
      </dgm:prSet>
      <dgm:spPr/>
      <dgm:t>
        <a:bodyPr/>
        <a:lstStyle/>
        <a:p>
          <a:endParaRPr lang="fr-FR"/>
        </a:p>
      </dgm:t>
    </dgm:pt>
  </dgm:ptLst>
  <dgm:cxnLst>
    <dgm:cxn modelId="{F7C9FE90-2950-41D2-9648-3E23DAB4D36E}" type="presOf" srcId="{D901E055-F4C7-4FF4-A219-44D4612A2C0E}" destId="{A50098AD-80B3-4D9F-9C8E-F436D15F80D1}" srcOrd="0" destOrd="0" presId="urn:microsoft.com/office/officeart/2005/8/layout/hList1"/>
    <dgm:cxn modelId="{4C108887-DF18-4852-8261-CE6B1866414B}" srcId="{B8B439CD-2E8C-4EFE-BD5A-A19C9FA315E7}" destId="{1D4F8D26-F278-4E56-B9AB-709C56A4605D}" srcOrd="2" destOrd="0" parTransId="{0B55B2E2-2175-4490-9D15-71233436C14D}" sibTransId="{123F8224-B131-4DCB-9044-7A8D13674A17}"/>
    <dgm:cxn modelId="{DC8ACCA7-D5C2-4147-A118-CA6E1947BF07}" type="presOf" srcId="{AD78F10A-379A-4376-BA29-AFFA844CB6F4}" destId="{4DEF3294-C749-4A17-9EB0-442B49DAFA10}" srcOrd="0" destOrd="1" presId="urn:microsoft.com/office/officeart/2005/8/layout/hList1"/>
    <dgm:cxn modelId="{B4C57CAE-90C0-4FCF-9BEF-C94F95C42C5D}" type="presOf" srcId="{B8B439CD-2E8C-4EFE-BD5A-A19C9FA315E7}" destId="{C0584936-CD99-4731-B3EF-CDDB484B41E8}" srcOrd="0" destOrd="0" presId="urn:microsoft.com/office/officeart/2005/8/layout/hList1"/>
    <dgm:cxn modelId="{60226560-AD3F-40E0-A89E-C3ECEE44721E}" type="presOf" srcId="{1D4F8D26-F278-4E56-B9AB-709C56A4605D}" destId="{4DEF3294-C749-4A17-9EB0-442B49DAFA10}" srcOrd="0" destOrd="2" presId="urn:microsoft.com/office/officeart/2005/8/layout/hList1"/>
    <dgm:cxn modelId="{86F40516-A0BD-487F-8FB8-29FD2E777CC3}" srcId="{B8B439CD-2E8C-4EFE-BD5A-A19C9FA315E7}" destId="{237E8D92-8F7B-4A75-9A78-DC187230727C}" srcOrd="0" destOrd="0" parTransId="{8CDBBEF3-67AF-4143-80B8-8F68AC1058EE}" sibTransId="{B373C3EF-328B-4BA8-9BA6-235239B7057E}"/>
    <dgm:cxn modelId="{44B49512-3D07-44EF-9429-7F6E5F0CE94F}" srcId="{B8B439CD-2E8C-4EFE-BD5A-A19C9FA315E7}" destId="{AD78F10A-379A-4376-BA29-AFFA844CB6F4}" srcOrd="1" destOrd="0" parTransId="{D86A110E-D347-48F6-B384-576E5736B690}" sibTransId="{89549A67-1401-4AFE-B4AE-DA75C4AAA02D}"/>
    <dgm:cxn modelId="{9F594FE6-8CCE-4D1F-8DE1-4FBC5E908CBB}" type="presOf" srcId="{237E8D92-8F7B-4A75-9A78-DC187230727C}" destId="{4DEF3294-C749-4A17-9EB0-442B49DAFA10}" srcOrd="0" destOrd="0" presId="urn:microsoft.com/office/officeart/2005/8/layout/hList1"/>
    <dgm:cxn modelId="{C4BA8ACE-1E9C-473E-849B-340B1A322201}" srcId="{D901E055-F4C7-4FF4-A219-44D4612A2C0E}" destId="{B8B439CD-2E8C-4EFE-BD5A-A19C9FA315E7}" srcOrd="0" destOrd="0" parTransId="{C8A30FD1-0948-4EAE-A753-C5AAE2B7BD7A}" sibTransId="{1A1991E8-2EF7-40CB-BE18-4158FBD5D9C6}"/>
    <dgm:cxn modelId="{B8E87CBE-23C0-45CD-9D11-A9BC59F40CE8}" type="presParOf" srcId="{A50098AD-80B3-4D9F-9C8E-F436D15F80D1}" destId="{C301C976-AD28-4EB0-AAEF-F6165206CD8A}" srcOrd="0" destOrd="0" presId="urn:microsoft.com/office/officeart/2005/8/layout/hList1"/>
    <dgm:cxn modelId="{6B07BB75-72FC-4BF9-B9E0-FAF7FB560F4F}" type="presParOf" srcId="{C301C976-AD28-4EB0-AAEF-F6165206CD8A}" destId="{C0584936-CD99-4731-B3EF-CDDB484B41E8}" srcOrd="0" destOrd="0" presId="urn:microsoft.com/office/officeart/2005/8/layout/hList1"/>
    <dgm:cxn modelId="{BEA3CD84-9D3E-4C96-9FC0-DD852940810D}" type="presParOf" srcId="{C301C976-AD28-4EB0-AAEF-F6165206CD8A}" destId="{4DEF3294-C749-4A17-9EB0-442B49DAFA10}" srcOrd="1" destOrd="0" presId="urn:microsoft.com/office/officeart/2005/8/layout/hList1"/>
  </dgm:cxnLst>
  <dgm:bg/>
  <dgm:whole/>
</dgm:dataModel>
</file>

<file path=ppt/diagrams/data18.xml><?xml version="1.0" encoding="utf-8"?>
<dgm:dataModel xmlns:dgm="http://schemas.openxmlformats.org/drawingml/2006/diagram" xmlns:a="http://schemas.openxmlformats.org/drawingml/2006/main">
  <dgm:ptLst>
    <dgm:pt modelId="{BED2AB03-4CD6-4650-81B4-BD3B8C6E3489}"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fr-FR"/>
        </a:p>
      </dgm:t>
    </dgm:pt>
    <dgm:pt modelId="{BD08BC49-7E9E-4045-B8F0-5554602DBF40}">
      <dgm:prSet phldrT="[Texte]" custT="1"/>
      <dgm:spPr/>
      <dgm:t>
        <a:bodyPr/>
        <a:lstStyle/>
        <a:p>
          <a:r>
            <a:rPr lang="fr-FR" sz="2400" b="1" dirty="0" smtClean="0"/>
            <a:t>Déterminants du budget d’approvisionnement</a:t>
          </a:r>
          <a:endParaRPr lang="fr-FR" sz="2400" b="1" dirty="0"/>
        </a:p>
      </dgm:t>
    </dgm:pt>
    <dgm:pt modelId="{ADE6A28D-32CE-4CB0-9A41-15B0D1E779AE}" type="parTrans" cxnId="{7E7C20A4-0878-4343-BEA3-984048609C4F}">
      <dgm:prSet/>
      <dgm:spPr/>
      <dgm:t>
        <a:bodyPr/>
        <a:lstStyle/>
        <a:p>
          <a:endParaRPr lang="fr-FR" sz="1800"/>
        </a:p>
      </dgm:t>
    </dgm:pt>
    <dgm:pt modelId="{CA40B275-26AE-47E9-A931-112CAA5D5478}" type="sibTrans" cxnId="{7E7C20A4-0878-4343-BEA3-984048609C4F}">
      <dgm:prSet/>
      <dgm:spPr/>
      <dgm:t>
        <a:bodyPr/>
        <a:lstStyle/>
        <a:p>
          <a:endParaRPr lang="fr-FR" sz="1800"/>
        </a:p>
      </dgm:t>
    </dgm:pt>
    <dgm:pt modelId="{F2E0A828-182A-4AE0-B77E-624A0B97553C}">
      <dgm:prSet phldrT="[Texte]" custT="1"/>
      <dgm:spPr/>
      <dgm:t>
        <a:bodyPr/>
        <a:lstStyle/>
        <a:p>
          <a:r>
            <a:rPr lang="fr-FR" sz="2300" dirty="0" smtClean="0"/>
            <a:t>Cadences de production</a:t>
          </a:r>
          <a:endParaRPr lang="fr-FR" sz="2300" dirty="0"/>
        </a:p>
      </dgm:t>
    </dgm:pt>
    <dgm:pt modelId="{248354AE-ED66-4D4C-A575-1500F7C0AE58}" type="parTrans" cxnId="{98DA4984-86B3-4302-A798-0B13B9475D46}">
      <dgm:prSet/>
      <dgm:spPr/>
      <dgm:t>
        <a:bodyPr/>
        <a:lstStyle/>
        <a:p>
          <a:endParaRPr lang="fr-FR" sz="1800"/>
        </a:p>
      </dgm:t>
    </dgm:pt>
    <dgm:pt modelId="{28756A95-8F1D-4429-A6B4-F471F8EAB78F}" type="sibTrans" cxnId="{98DA4984-86B3-4302-A798-0B13B9475D46}">
      <dgm:prSet/>
      <dgm:spPr/>
      <dgm:t>
        <a:bodyPr/>
        <a:lstStyle/>
        <a:p>
          <a:endParaRPr lang="fr-FR" sz="1800"/>
        </a:p>
      </dgm:t>
    </dgm:pt>
    <dgm:pt modelId="{0BE32067-7FB2-4DD3-A576-E82F85FBB870}">
      <dgm:prSet phldrT="[Texte]" custT="1"/>
      <dgm:spPr/>
      <dgm:t>
        <a:bodyPr/>
        <a:lstStyle/>
        <a:p>
          <a:r>
            <a:rPr lang="fr-FR" sz="2300" dirty="0" smtClean="0"/>
            <a:t>Délais  d’approvisionnements : l’intervalle de temps entre la date de la commande et la date de la livraison. </a:t>
          </a:r>
          <a:endParaRPr lang="fr-FR" sz="2300" dirty="0"/>
        </a:p>
      </dgm:t>
    </dgm:pt>
    <dgm:pt modelId="{4EB7B3A7-C7F5-4FCA-8DDF-2CEE1590FF0D}" type="parTrans" cxnId="{FB5620C4-FD8B-4467-B62C-764B4A61527B}">
      <dgm:prSet/>
      <dgm:spPr/>
      <dgm:t>
        <a:bodyPr/>
        <a:lstStyle/>
        <a:p>
          <a:endParaRPr lang="fr-FR" sz="1800"/>
        </a:p>
      </dgm:t>
    </dgm:pt>
    <dgm:pt modelId="{037C5AD6-B527-4F68-B1A2-604223171689}" type="sibTrans" cxnId="{FB5620C4-FD8B-4467-B62C-764B4A61527B}">
      <dgm:prSet/>
      <dgm:spPr/>
      <dgm:t>
        <a:bodyPr/>
        <a:lstStyle/>
        <a:p>
          <a:endParaRPr lang="fr-FR" sz="1800"/>
        </a:p>
      </dgm:t>
    </dgm:pt>
    <dgm:pt modelId="{117C09F2-B3D7-45B1-84FF-70D743319C28}">
      <dgm:prSet phldrT="[Texte]" custT="1"/>
      <dgm:spPr/>
      <dgm:t>
        <a:bodyPr/>
        <a:lstStyle/>
        <a:p>
          <a:r>
            <a:rPr lang="fr-FR" sz="2300" dirty="0" smtClean="0"/>
            <a:t>Stock minimum :  le stock nécessaire pendant le délai de livraison : </a:t>
          </a:r>
        </a:p>
        <a:p>
          <a:r>
            <a:rPr lang="fr-FR" sz="2300" dirty="0" smtClean="0"/>
            <a:t>Stock min = Consommation quotidienne x Nombre de jours de livraison</a:t>
          </a:r>
          <a:endParaRPr lang="fr-FR" sz="2300" dirty="0"/>
        </a:p>
      </dgm:t>
    </dgm:pt>
    <dgm:pt modelId="{284FA59F-0C58-4121-8971-75B7B975DFCF}" type="parTrans" cxnId="{D797EEC6-CD96-44AA-A9F4-7492716BD8E2}">
      <dgm:prSet/>
      <dgm:spPr/>
      <dgm:t>
        <a:bodyPr/>
        <a:lstStyle/>
        <a:p>
          <a:endParaRPr lang="fr-FR" sz="1800"/>
        </a:p>
      </dgm:t>
    </dgm:pt>
    <dgm:pt modelId="{BC4D6E5B-8E86-4754-937C-60B6A32C3718}" type="sibTrans" cxnId="{D797EEC6-CD96-44AA-A9F4-7492716BD8E2}">
      <dgm:prSet/>
      <dgm:spPr/>
      <dgm:t>
        <a:bodyPr/>
        <a:lstStyle/>
        <a:p>
          <a:endParaRPr lang="fr-FR" sz="1800"/>
        </a:p>
      </dgm:t>
    </dgm:pt>
    <dgm:pt modelId="{EF75A3A8-560E-4EE7-A350-0E09B8FBCF20}">
      <dgm:prSet phldrT="[Texte]" custT="1"/>
      <dgm:spPr/>
      <dgm:t>
        <a:bodyPr/>
        <a:lstStyle/>
        <a:p>
          <a:r>
            <a:rPr lang="fr-FR" sz="2300" dirty="0" smtClean="0"/>
            <a:t>Stock de sécurité :  Il permet d’éviter une rupture de stock en cas de retard de livraison ou d’augmentation imprévue de la consommation. Stock de sécurité = Consommation quotidienne x Nombre de jours de retard de livraison</a:t>
          </a:r>
          <a:endParaRPr lang="fr-FR" sz="2300" dirty="0"/>
        </a:p>
      </dgm:t>
    </dgm:pt>
    <dgm:pt modelId="{D8942821-F5AE-4498-B87B-E157A413DFD2}" type="parTrans" cxnId="{CAC50F43-90AE-4A7B-AB33-59E168A0183C}">
      <dgm:prSet/>
      <dgm:spPr/>
      <dgm:t>
        <a:bodyPr/>
        <a:lstStyle/>
        <a:p>
          <a:endParaRPr lang="fr-FR" sz="1800"/>
        </a:p>
      </dgm:t>
    </dgm:pt>
    <dgm:pt modelId="{AF1CB307-9E05-4FA8-A878-33BDD02AFA51}" type="sibTrans" cxnId="{CAC50F43-90AE-4A7B-AB33-59E168A0183C}">
      <dgm:prSet/>
      <dgm:spPr/>
      <dgm:t>
        <a:bodyPr/>
        <a:lstStyle/>
        <a:p>
          <a:endParaRPr lang="fr-FR" sz="1800"/>
        </a:p>
      </dgm:t>
    </dgm:pt>
    <dgm:pt modelId="{96183601-9E68-43DA-A7A9-650BE445D68A}" type="pres">
      <dgm:prSet presAssocID="{BED2AB03-4CD6-4650-81B4-BD3B8C6E3489}" presName="theList" presStyleCnt="0">
        <dgm:presLayoutVars>
          <dgm:dir/>
          <dgm:animLvl val="lvl"/>
          <dgm:resizeHandles val="exact"/>
        </dgm:presLayoutVars>
      </dgm:prSet>
      <dgm:spPr/>
      <dgm:t>
        <a:bodyPr/>
        <a:lstStyle/>
        <a:p>
          <a:endParaRPr lang="fr-FR"/>
        </a:p>
      </dgm:t>
    </dgm:pt>
    <dgm:pt modelId="{FDC46797-4F3A-4F04-93FB-84B002544F4B}" type="pres">
      <dgm:prSet presAssocID="{BD08BC49-7E9E-4045-B8F0-5554602DBF40}" presName="compNode" presStyleCnt="0"/>
      <dgm:spPr/>
    </dgm:pt>
    <dgm:pt modelId="{AEFAF96F-59D9-4CC4-A2CB-D83FA645F3B0}" type="pres">
      <dgm:prSet presAssocID="{BD08BC49-7E9E-4045-B8F0-5554602DBF40}" presName="aNode" presStyleLbl="bgShp" presStyleIdx="0" presStyleCnt="1" custLinFactNeighborX="-49" custLinFactNeighborY="-2740"/>
      <dgm:spPr/>
      <dgm:t>
        <a:bodyPr/>
        <a:lstStyle/>
        <a:p>
          <a:endParaRPr lang="fr-FR"/>
        </a:p>
      </dgm:t>
    </dgm:pt>
    <dgm:pt modelId="{C71D84FC-94E1-4BA2-B574-642CEF68E072}" type="pres">
      <dgm:prSet presAssocID="{BD08BC49-7E9E-4045-B8F0-5554602DBF40}" presName="textNode" presStyleLbl="bgShp" presStyleIdx="0" presStyleCnt="1"/>
      <dgm:spPr/>
      <dgm:t>
        <a:bodyPr/>
        <a:lstStyle/>
        <a:p>
          <a:endParaRPr lang="fr-FR"/>
        </a:p>
      </dgm:t>
    </dgm:pt>
    <dgm:pt modelId="{F76C1956-4856-4046-A5A6-9354170AF092}" type="pres">
      <dgm:prSet presAssocID="{BD08BC49-7E9E-4045-B8F0-5554602DBF40}" presName="compChildNode" presStyleCnt="0"/>
      <dgm:spPr/>
    </dgm:pt>
    <dgm:pt modelId="{DD9AD25F-5981-42AF-B49B-4E3A90B693C9}" type="pres">
      <dgm:prSet presAssocID="{BD08BC49-7E9E-4045-B8F0-5554602DBF40}" presName="theInnerList" presStyleCnt="0"/>
      <dgm:spPr/>
    </dgm:pt>
    <dgm:pt modelId="{2DBB8CF9-ED00-47C6-BFF4-6C7C452E4E51}" type="pres">
      <dgm:prSet presAssocID="{F2E0A828-182A-4AE0-B77E-624A0B97553C}" presName="childNode" presStyleLbl="node1" presStyleIdx="0" presStyleCnt="4" custScaleX="118461" custScaleY="103756" custLinFactY="-97656" custLinFactNeighborX="-254" custLinFactNeighborY="-100000">
        <dgm:presLayoutVars>
          <dgm:bulletEnabled val="1"/>
        </dgm:presLayoutVars>
      </dgm:prSet>
      <dgm:spPr/>
      <dgm:t>
        <a:bodyPr/>
        <a:lstStyle/>
        <a:p>
          <a:endParaRPr lang="fr-FR"/>
        </a:p>
      </dgm:t>
    </dgm:pt>
    <dgm:pt modelId="{138396B8-A832-420B-8F15-E995A460D9E2}" type="pres">
      <dgm:prSet presAssocID="{F2E0A828-182A-4AE0-B77E-624A0B97553C}" presName="aSpace2" presStyleCnt="0"/>
      <dgm:spPr/>
    </dgm:pt>
    <dgm:pt modelId="{6DC930D6-7F33-4DA9-A76A-B358A97A364C}" type="pres">
      <dgm:prSet presAssocID="{0BE32067-7FB2-4DD3-A576-E82F85FBB870}" presName="childNode" presStyleLbl="node1" presStyleIdx="1" presStyleCnt="4" custScaleX="118461" custScaleY="188045" custLinFactY="-50957" custLinFactNeighborX="-254" custLinFactNeighborY="-100000">
        <dgm:presLayoutVars>
          <dgm:bulletEnabled val="1"/>
        </dgm:presLayoutVars>
      </dgm:prSet>
      <dgm:spPr/>
      <dgm:t>
        <a:bodyPr/>
        <a:lstStyle/>
        <a:p>
          <a:endParaRPr lang="fr-FR"/>
        </a:p>
      </dgm:t>
    </dgm:pt>
    <dgm:pt modelId="{2BB59B00-7CBC-4B7A-A748-305A35544F42}" type="pres">
      <dgm:prSet presAssocID="{0BE32067-7FB2-4DD3-A576-E82F85FBB870}" presName="aSpace2" presStyleCnt="0"/>
      <dgm:spPr/>
    </dgm:pt>
    <dgm:pt modelId="{50FA3EBF-92E5-4256-9DE9-254D591ECBCA}" type="pres">
      <dgm:prSet presAssocID="{117C09F2-B3D7-45B1-84FF-70D743319C28}" presName="childNode" presStyleLbl="node1" presStyleIdx="2" presStyleCnt="4" custScaleX="118969" custScaleY="192334" custLinFactY="-3733" custLinFactNeighborY="-100000">
        <dgm:presLayoutVars>
          <dgm:bulletEnabled val="1"/>
        </dgm:presLayoutVars>
      </dgm:prSet>
      <dgm:spPr/>
      <dgm:t>
        <a:bodyPr/>
        <a:lstStyle/>
        <a:p>
          <a:endParaRPr lang="fr-FR"/>
        </a:p>
      </dgm:t>
    </dgm:pt>
    <dgm:pt modelId="{F53644AB-A81E-45AE-9222-C4F6DD3E432F}" type="pres">
      <dgm:prSet presAssocID="{117C09F2-B3D7-45B1-84FF-70D743319C28}" presName="aSpace2" presStyleCnt="0"/>
      <dgm:spPr/>
    </dgm:pt>
    <dgm:pt modelId="{A86D109E-CB80-409A-BDB9-6FB8AEB135AB}" type="pres">
      <dgm:prSet presAssocID="{EF75A3A8-560E-4EE7-A350-0E09B8FBCF20}" presName="childNode" presStyleLbl="node1" presStyleIdx="3" presStyleCnt="4" custScaleX="118969" custScaleY="363705" custLinFactY="10464" custLinFactNeighborY="100000">
        <dgm:presLayoutVars>
          <dgm:bulletEnabled val="1"/>
        </dgm:presLayoutVars>
      </dgm:prSet>
      <dgm:spPr/>
      <dgm:t>
        <a:bodyPr/>
        <a:lstStyle/>
        <a:p>
          <a:endParaRPr lang="fr-FR"/>
        </a:p>
      </dgm:t>
    </dgm:pt>
  </dgm:ptLst>
  <dgm:cxnLst>
    <dgm:cxn modelId="{98DA4984-86B3-4302-A798-0B13B9475D46}" srcId="{BD08BC49-7E9E-4045-B8F0-5554602DBF40}" destId="{F2E0A828-182A-4AE0-B77E-624A0B97553C}" srcOrd="0" destOrd="0" parTransId="{248354AE-ED66-4D4C-A575-1500F7C0AE58}" sibTransId="{28756A95-8F1D-4429-A6B4-F471F8EAB78F}"/>
    <dgm:cxn modelId="{FB5620C4-FD8B-4467-B62C-764B4A61527B}" srcId="{BD08BC49-7E9E-4045-B8F0-5554602DBF40}" destId="{0BE32067-7FB2-4DD3-A576-E82F85FBB870}" srcOrd="1" destOrd="0" parTransId="{4EB7B3A7-C7F5-4FCA-8DDF-2CEE1590FF0D}" sibTransId="{037C5AD6-B527-4F68-B1A2-604223171689}"/>
    <dgm:cxn modelId="{8857D3CA-94F9-4EF5-8D48-62889EF0255A}" type="presOf" srcId="{BED2AB03-4CD6-4650-81B4-BD3B8C6E3489}" destId="{96183601-9E68-43DA-A7A9-650BE445D68A}" srcOrd="0" destOrd="0" presId="urn:microsoft.com/office/officeart/2005/8/layout/lProcess2"/>
    <dgm:cxn modelId="{CAC50F43-90AE-4A7B-AB33-59E168A0183C}" srcId="{BD08BC49-7E9E-4045-B8F0-5554602DBF40}" destId="{EF75A3A8-560E-4EE7-A350-0E09B8FBCF20}" srcOrd="3" destOrd="0" parTransId="{D8942821-F5AE-4498-B87B-E157A413DFD2}" sibTransId="{AF1CB307-9E05-4FA8-A878-33BDD02AFA51}"/>
    <dgm:cxn modelId="{94C68A87-FD19-47A7-A464-6EC825F24AF8}" type="presOf" srcId="{EF75A3A8-560E-4EE7-A350-0E09B8FBCF20}" destId="{A86D109E-CB80-409A-BDB9-6FB8AEB135AB}" srcOrd="0" destOrd="0" presId="urn:microsoft.com/office/officeart/2005/8/layout/lProcess2"/>
    <dgm:cxn modelId="{897A1CCC-5D96-4B51-B383-B6D42C122124}" type="presOf" srcId="{0BE32067-7FB2-4DD3-A576-E82F85FBB870}" destId="{6DC930D6-7F33-4DA9-A76A-B358A97A364C}" srcOrd="0" destOrd="0" presId="urn:microsoft.com/office/officeart/2005/8/layout/lProcess2"/>
    <dgm:cxn modelId="{D797EEC6-CD96-44AA-A9F4-7492716BD8E2}" srcId="{BD08BC49-7E9E-4045-B8F0-5554602DBF40}" destId="{117C09F2-B3D7-45B1-84FF-70D743319C28}" srcOrd="2" destOrd="0" parTransId="{284FA59F-0C58-4121-8971-75B7B975DFCF}" sibTransId="{BC4D6E5B-8E86-4754-937C-60B6A32C3718}"/>
    <dgm:cxn modelId="{EA793E46-E342-45E2-93CC-458A887D1918}" type="presOf" srcId="{BD08BC49-7E9E-4045-B8F0-5554602DBF40}" destId="{C71D84FC-94E1-4BA2-B574-642CEF68E072}" srcOrd="1" destOrd="0" presId="urn:microsoft.com/office/officeart/2005/8/layout/lProcess2"/>
    <dgm:cxn modelId="{904B8918-5867-4534-B5F6-C64205198F9F}" type="presOf" srcId="{BD08BC49-7E9E-4045-B8F0-5554602DBF40}" destId="{AEFAF96F-59D9-4CC4-A2CB-D83FA645F3B0}" srcOrd="0" destOrd="0" presId="urn:microsoft.com/office/officeart/2005/8/layout/lProcess2"/>
    <dgm:cxn modelId="{C734775E-91DF-4C08-B9E5-F7287857A86C}" type="presOf" srcId="{117C09F2-B3D7-45B1-84FF-70D743319C28}" destId="{50FA3EBF-92E5-4256-9DE9-254D591ECBCA}" srcOrd="0" destOrd="0" presId="urn:microsoft.com/office/officeart/2005/8/layout/lProcess2"/>
    <dgm:cxn modelId="{222B07CF-3C18-45F0-AD47-D639707A8634}" type="presOf" srcId="{F2E0A828-182A-4AE0-B77E-624A0B97553C}" destId="{2DBB8CF9-ED00-47C6-BFF4-6C7C452E4E51}" srcOrd="0" destOrd="0" presId="urn:microsoft.com/office/officeart/2005/8/layout/lProcess2"/>
    <dgm:cxn modelId="{7E7C20A4-0878-4343-BEA3-984048609C4F}" srcId="{BED2AB03-4CD6-4650-81B4-BD3B8C6E3489}" destId="{BD08BC49-7E9E-4045-B8F0-5554602DBF40}" srcOrd="0" destOrd="0" parTransId="{ADE6A28D-32CE-4CB0-9A41-15B0D1E779AE}" sibTransId="{CA40B275-26AE-47E9-A931-112CAA5D5478}"/>
    <dgm:cxn modelId="{742AE151-E575-4332-8542-87F69E95026C}" type="presParOf" srcId="{96183601-9E68-43DA-A7A9-650BE445D68A}" destId="{FDC46797-4F3A-4F04-93FB-84B002544F4B}" srcOrd="0" destOrd="0" presId="urn:microsoft.com/office/officeart/2005/8/layout/lProcess2"/>
    <dgm:cxn modelId="{F1188E33-CF7D-4910-B117-7964124A5668}" type="presParOf" srcId="{FDC46797-4F3A-4F04-93FB-84B002544F4B}" destId="{AEFAF96F-59D9-4CC4-A2CB-D83FA645F3B0}" srcOrd="0" destOrd="0" presId="urn:microsoft.com/office/officeart/2005/8/layout/lProcess2"/>
    <dgm:cxn modelId="{4E59BF9C-B901-4540-ADDE-1DC12ED09466}" type="presParOf" srcId="{FDC46797-4F3A-4F04-93FB-84B002544F4B}" destId="{C71D84FC-94E1-4BA2-B574-642CEF68E072}" srcOrd="1" destOrd="0" presId="urn:microsoft.com/office/officeart/2005/8/layout/lProcess2"/>
    <dgm:cxn modelId="{1B41B5D0-FD1A-4362-A29F-56876FBCA5DF}" type="presParOf" srcId="{FDC46797-4F3A-4F04-93FB-84B002544F4B}" destId="{F76C1956-4856-4046-A5A6-9354170AF092}" srcOrd="2" destOrd="0" presId="urn:microsoft.com/office/officeart/2005/8/layout/lProcess2"/>
    <dgm:cxn modelId="{0D4873AD-5BB8-4040-88A3-D51088EAA9E8}" type="presParOf" srcId="{F76C1956-4856-4046-A5A6-9354170AF092}" destId="{DD9AD25F-5981-42AF-B49B-4E3A90B693C9}" srcOrd="0" destOrd="0" presId="urn:microsoft.com/office/officeart/2005/8/layout/lProcess2"/>
    <dgm:cxn modelId="{FD59D951-0D30-4570-9203-4AC5FAADA5B3}" type="presParOf" srcId="{DD9AD25F-5981-42AF-B49B-4E3A90B693C9}" destId="{2DBB8CF9-ED00-47C6-BFF4-6C7C452E4E51}" srcOrd="0" destOrd="0" presId="urn:microsoft.com/office/officeart/2005/8/layout/lProcess2"/>
    <dgm:cxn modelId="{AB32AB36-3F10-4808-B072-3CFA0B5CBC9C}" type="presParOf" srcId="{DD9AD25F-5981-42AF-B49B-4E3A90B693C9}" destId="{138396B8-A832-420B-8F15-E995A460D9E2}" srcOrd="1" destOrd="0" presId="urn:microsoft.com/office/officeart/2005/8/layout/lProcess2"/>
    <dgm:cxn modelId="{68D68AFC-1303-40D7-850E-600AFCFECE5E}" type="presParOf" srcId="{DD9AD25F-5981-42AF-B49B-4E3A90B693C9}" destId="{6DC930D6-7F33-4DA9-A76A-B358A97A364C}" srcOrd="2" destOrd="0" presId="urn:microsoft.com/office/officeart/2005/8/layout/lProcess2"/>
    <dgm:cxn modelId="{DD206DB8-4655-4708-BA39-D848C4761754}" type="presParOf" srcId="{DD9AD25F-5981-42AF-B49B-4E3A90B693C9}" destId="{2BB59B00-7CBC-4B7A-A748-305A35544F42}" srcOrd="3" destOrd="0" presId="urn:microsoft.com/office/officeart/2005/8/layout/lProcess2"/>
    <dgm:cxn modelId="{8A6D3A35-B8F1-4F62-9A22-E79ADE8B1B44}" type="presParOf" srcId="{DD9AD25F-5981-42AF-B49B-4E3A90B693C9}" destId="{50FA3EBF-92E5-4256-9DE9-254D591ECBCA}" srcOrd="4" destOrd="0" presId="urn:microsoft.com/office/officeart/2005/8/layout/lProcess2"/>
    <dgm:cxn modelId="{0BB83DDC-3C2F-48DE-B355-7D834DB82015}" type="presParOf" srcId="{DD9AD25F-5981-42AF-B49B-4E3A90B693C9}" destId="{F53644AB-A81E-45AE-9222-C4F6DD3E432F}" srcOrd="5" destOrd="0" presId="urn:microsoft.com/office/officeart/2005/8/layout/lProcess2"/>
    <dgm:cxn modelId="{BCFEB391-56D4-4261-8329-8D9F489D528A}" type="presParOf" srcId="{DD9AD25F-5981-42AF-B49B-4E3A90B693C9}" destId="{A86D109E-CB80-409A-BDB9-6FB8AEB135AB}" srcOrd="6" destOrd="0" presId="urn:microsoft.com/office/officeart/2005/8/layout/lProcess2"/>
  </dgm:cxnLst>
  <dgm:bg/>
  <dgm:whole/>
</dgm:dataModel>
</file>

<file path=ppt/diagrams/data19.xml><?xml version="1.0" encoding="utf-8"?>
<dgm:dataModel xmlns:dgm="http://schemas.openxmlformats.org/drawingml/2006/diagram" xmlns:a="http://schemas.openxmlformats.org/drawingml/2006/main">
  <dgm:ptLst>
    <dgm:pt modelId="{9EF77492-CAB7-4E34-921E-B90CF38F011C}" type="doc">
      <dgm:prSet loTypeId="urn:microsoft.com/office/officeart/2005/8/layout/vList3" loCatId="list" qsTypeId="urn:microsoft.com/office/officeart/2005/8/quickstyle/simple1" qsCatId="simple" csTypeId="urn:microsoft.com/office/officeart/2005/8/colors/accent0_2" csCatId="mainScheme" phldr="1"/>
      <dgm:spPr/>
    </dgm:pt>
    <dgm:pt modelId="{86CB2AA4-F177-40B4-AAE9-3E8DA91805F1}">
      <dgm:prSet phldrT="[Texte]"/>
      <dgm:spPr/>
      <dgm:t>
        <a:bodyPr/>
        <a:lstStyle/>
        <a:p>
          <a:pPr algn="just"/>
          <a:r>
            <a:rPr lang="fr-FR" dirty="0" smtClean="0">
              <a:solidFill>
                <a:schemeClr val="tx1"/>
              </a:solidFill>
            </a:rPr>
            <a:t>Les coûts préétablis sont des coûts calculés antérieurement aux faits qui les engendrent. Ce sont des coûts de référence qui serviront le moment venu de normes ou d’objectifs.</a:t>
          </a:r>
          <a:endParaRPr lang="fr-FR" dirty="0">
            <a:solidFill>
              <a:schemeClr val="tx1"/>
            </a:solidFill>
          </a:endParaRPr>
        </a:p>
      </dgm:t>
    </dgm:pt>
    <dgm:pt modelId="{F3FB0389-C418-4E56-8267-8D625F327D2A}" type="parTrans" cxnId="{39EF3B0F-5B85-4129-B440-3617CC012DA3}">
      <dgm:prSet/>
      <dgm:spPr/>
      <dgm:t>
        <a:bodyPr/>
        <a:lstStyle/>
        <a:p>
          <a:endParaRPr lang="fr-FR">
            <a:solidFill>
              <a:schemeClr val="tx1"/>
            </a:solidFill>
          </a:endParaRPr>
        </a:p>
      </dgm:t>
    </dgm:pt>
    <dgm:pt modelId="{A9F9E635-A4DE-4399-AA3A-6A9B8D55FB17}" type="sibTrans" cxnId="{39EF3B0F-5B85-4129-B440-3617CC012DA3}">
      <dgm:prSet/>
      <dgm:spPr/>
      <dgm:t>
        <a:bodyPr/>
        <a:lstStyle/>
        <a:p>
          <a:endParaRPr lang="fr-FR">
            <a:solidFill>
              <a:schemeClr val="tx1"/>
            </a:solidFill>
          </a:endParaRPr>
        </a:p>
      </dgm:t>
    </dgm:pt>
    <dgm:pt modelId="{32BB102B-1B74-4E17-8B80-4A820A76DC47}">
      <dgm:prSet/>
      <dgm:spPr/>
      <dgm:t>
        <a:bodyPr/>
        <a:lstStyle/>
        <a:p>
          <a:pPr algn="just"/>
          <a:r>
            <a:rPr lang="fr-FR" dirty="0" smtClean="0">
              <a:solidFill>
                <a:schemeClr val="tx1"/>
              </a:solidFill>
            </a:rPr>
            <a:t>Il s’agit d’établir à priori, sur la base d’une </a:t>
          </a:r>
          <a:r>
            <a:rPr lang="fr-FR" b="1" dirty="0" smtClean="0">
              <a:solidFill>
                <a:schemeClr val="tx1"/>
              </a:solidFill>
            </a:rPr>
            <a:t>activité normale</a:t>
          </a:r>
          <a:r>
            <a:rPr lang="fr-FR" dirty="0" smtClean="0">
              <a:solidFill>
                <a:schemeClr val="tx1"/>
              </a:solidFill>
            </a:rPr>
            <a:t>, des coûts prévisionnels normaux en vue de calculer à posteriori des </a:t>
          </a:r>
          <a:r>
            <a:rPr lang="fr-FR" b="1" dirty="0" smtClean="0">
              <a:solidFill>
                <a:schemeClr val="tx1"/>
              </a:solidFill>
            </a:rPr>
            <a:t>écarts </a:t>
          </a:r>
          <a:r>
            <a:rPr lang="fr-FR" dirty="0" smtClean="0">
              <a:solidFill>
                <a:schemeClr val="tx1"/>
              </a:solidFill>
            </a:rPr>
            <a:t>entre </a:t>
          </a:r>
          <a:r>
            <a:rPr lang="fr-FR" b="1" dirty="0" smtClean="0">
              <a:solidFill>
                <a:schemeClr val="tx1"/>
              </a:solidFill>
            </a:rPr>
            <a:t>coûts réels constatés et coûts préétablis.</a:t>
          </a:r>
          <a:endParaRPr lang="fr-FR" b="1" dirty="0">
            <a:solidFill>
              <a:schemeClr val="tx1"/>
            </a:solidFill>
          </a:endParaRPr>
        </a:p>
      </dgm:t>
    </dgm:pt>
    <dgm:pt modelId="{04678AAF-760D-403D-8012-46497586DC55}" type="parTrans" cxnId="{0A6ECECC-A968-4C09-80BB-194BD1675AFC}">
      <dgm:prSet/>
      <dgm:spPr/>
      <dgm:t>
        <a:bodyPr/>
        <a:lstStyle/>
        <a:p>
          <a:endParaRPr lang="fr-FR">
            <a:solidFill>
              <a:schemeClr val="tx1"/>
            </a:solidFill>
          </a:endParaRPr>
        </a:p>
      </dgm:t>
    </dgm:pt>
    <dgm:pt modelId="{89E15412-9DAC-446D-B946-7154375DB6CF}" type="sibTrans" cxnId="{0A6ECECC-A968-4C09-80BB-194BD1675AFC}">
      <dgm:prSet/>
      <dgm:spPr/>
      <dgm:t>
        <a:bodyPr/>
        <a:lstStyle/>
        <a:p>
          <a:endParaRPr lang="fr-FR">
            <a:solidFill>
              <a:schemeClr val="tx1"/>
            </a:solidFill>
          </a:endParaRPr>
        </a:p>
      </dgm:t>
    </dgm:pt>
    <dgm:pt modelId="{C32BD371-F070-47CF-8805-2316C2A93BFD}" type="pres">
      <dgm:prSet presAssocID="{9EF77492-CAB7-4E34-921E-B90CF38F011C}" presName="linearFlow" presStyleCnt="0">
        <dgm:presLayoutVars>
          <dgm:dir/>
          <dgm:resizeHandles val="exact"/>
        </dgm:presLayoutVars>
      </dgm:prSet>
      <dgm:spPr/>
    </dgm:pt>
    <dgm:pt modelId="{AD2A281E-6A40-4832-A48A-F5D463F5EE48}" type="pres">
      <dgm:prSet presAssocID="{86CB2AA4-F177-40B4-AAE9-3E8DA91805F1}" presName="composite" presStyleCnt="0"/>
      <dgm:spPr/>
    </dgm:pt>
    <dgm:pt modelId="{D92F2552-930B-482A-BCCD-6688CD7B566B}" type="pres">
      <dgm:prSet presAssocID="{86CB2AA4-F177-40B4-AAE9-3E8DA91805F1}" presName="imgShp" presStyleLbl="fgImgPlace1" presStyleIdx="0" presStyleCnt="2"/>
      <dgm:spPr/>
    </dgm:pt>
    <dgm:pt modelId="{C7A5EBC6-42F3-400D-B64E-06E5EAE6CFB1}" type="pres">
      <dgm:prSet presAssocID="{86CB2AA4-F177-40B4-AAE9-3E8DA91805F1}" presName="txShp" presStyleLbl="node1" presStyleIdx="0" presStyleCnt="2">
        <dgm:presLayoutVars>
          <dgm:bulletEnabled val="1"/>
        </dgm:presLayoutVars>
      </dgm:prSet>
      <dgm:spPr/>
      <dgm:t>
        <a:bodyPr/>
        <a:lstStyle/>
        <a:p>
          <a:endParaRPr lang="fr-FR"/>
        </a:p>
      </dgm:t>
    </dgm:pt>
    <dgm:pt modelId="{CF90390A-073A-4CD6-B5BD-9B43AA4A0D6F}" type="pres">
      <dgm:prSet presAssocID="{A9F9E635-A4DE-4399-AA3A-6A9B8D55FB17}" presName="spacing" presStyleCnt="0"/>
      <dgm:spPr/>
    </dgm:pt>
    <dgm:pt modelId="{06355F45-2162-4466-AA98-BC566FBF4BB7}" type="pres">
      <dgm:prSet presAssocID="{32BB102B-1B74-4E17-8B80-4A820A76DC47}" presName="composite" presStyleCnt="0"/>
      <dgm:spPr/>
    </dgm:pt>
    <dgm:pt modelId="{7314606A-14BD-41F6-A61A-2AA1E1D74DF7}" type="pres">
      <dgm:prSet presAssocID="{32BB102B-1B74-4E17-8B80-4A820A76DC47}" presName="imgShp" presStyleLbl="fgImgPlace1" presStyleIdx="1" presStyleCnt="2"/>
      <dgm:spPr/>
    </dgm:pt>
    <dgm:pt modelId="{E75F07AE-851A-4790-AECC-D0B2AB6619AA}" type="pres">
      <dgm:prSet presAssocID="{32BB102B-1B74-4E17-8B80-4A820A76DC47}" presName="txShp" presStyleLbl="node1" presStyleIdx="1" presStyleCnt="2">
        <dgm:presLayoutVars>
          <dgm:bulletEnabled val="1"/>
        </dgm:presLayoutVars>
      </dgm:prSet>
      <dgm:spPr/>
      <dgm:t>
        <a:bodyPr/>
        <a:lstStyle/>
        <a:p>
          <a:endParaRPr lang="fr-FR"/>
        </a:p>
      </dgm:t>
    </dgm:pt>
  </dgm:ptLst>
  <dgm:cxnLst>
    <dgm:cxn modelId="{9289185B-35C5-45F3-BAC9-A00D71EF4934}" type="presOf" srcId="{86CB2AA4-F177-40B4-AAE9-3E8DA91805F1}" destId="{C7A5EBC6-42F3-400D-B64E-06E5EAE6CFB1}" srcOrd="0" destOrd="0" presId="urn:microsoft.com/office/officeart/2005/8/layout/vList3"/>
    <dgm:cxn modelId="{392D2DFD-76E8-40CC-A0D1-F279BF87691A}" type="presOf" srcId="{9EF77492-CAB7-4E34-921E-B90CF38F011C}" destId="{C32BD371-F070-47CF-8805-2316C2A93BFD}" srcOrd="0" destOrd="0" presId="urn:microsoft.com/office/officeart/2005/8/layout/vList3"/>
    <dgm:cxn modelId="{0A6ECECC-A968-4C09-80BB-194BD1675AFC}" srcId="{9EF77492-CAB7-4E34-921E-B90CF38F011C}" destId="{32BB102B-1B74-4E17-8B80-4A820A76DC47}" srcOrd="1" destOrd="0" parTransId="{04678AAF-760D-403D-8012-46497586DC55}" sibTransId="{89E15412-9DAC-446D-B946-7154375DB6CF}"/>
    <dgm:cxn modelId="{39EF3B0F-5B85-4129-B440-3617CC012DA3}" srcId="{9EF77492-CAB7-4E34-921E-B90CF38F011C}" destId="{86CB2AA4-F177-40B4-AAE9-3E8DA91805F1}" srcOrd="0" destOrd="0" parTransId="{F3FB0389-C418-4E56-8267-8D625F327D2A}" sibTransId="{A9F9E635-A4DE-4399-AA3A-6A9B8D55FB17}"/>
    <dgm:cxn modelId="{CC240834-A98D-4F8A-91D6-F15E5955F603}" type="presOf" srcId="{32BB102B-1B74-4E17-8B80-4A820A76DC47}" destId="{E75F07AE-851A-4790-AECC-D0B2AB6619AA}" srcOrd="0" destOrd="0" presId="urn:microsoft.com/office/officeart/2005/8/layout/vList3"/>
    <dgm:cxn modelId="{9F4B0001-EEF6-4A87-825E-390FC94907F1}" type="presParOf" srcId="{C32BD371-F070-47CF-8805-2316C2A93BFD}" destId="{AD2A281E-6A40-4832-A48A-F5D463F5EE48}" srcOrd="0" destOrd="0" presId="urn:microsoft.com/office/officeart/2005/8/layout/vList3"/>
    <dgm:cxn modelId="{943C3E18-6798-42B4-9F74-574AE69B0DC0}" type="presParOf" srcId="{AD2A281E-6A40-4832-A48A-F5D463F5EE48}" destId="{D92F2552-930B-482A-BCCD-6688CD7B566B}" srcOrd="0" destOrd="0" presId="urn:microsoft.com/office/officeart/2005/8/layout/vList3"/>
    <dgm:cxn modelId="{35C572F7-0385-4FD9-B6B3-A7EACC87B7CA}" type="presParOf" srcId="{AD2A281E-6A40-4832-A48A-F5D463F5EE48}" destId="{C7A5EBC6-42F3-400D-B64E-06E5EAE6CFB1}" srcOrd="1" destOrd="0" presId="urn:microsoft.com/office/officeart/2005/8/layout/vList3"/>
    <dgm:cxn modelId="{90927317-B857-42ED-A437-E2659854A340}" type="presParOf" srcId="{C32BD371-F070-47CF-8805-2316C2A93BFD}" destId="{CF90390A-073A-4CD6-B5BD-9B43AA4A0D6F}" srcOrd="1" destOrd="0" presId="urn:microsoft.com/office/officeart/2005/8/layout/vList3"/>
    <dgm:cxn modelId="{5637EE70-BACF-4342-8AC9-DB217C8C7245}" type="presParOf" srcId="{C32BD371-F070-47CF-8805-2316C2A93BFD}" destId="{06355F45-2162-4466-AA98-BC566FBF4BB7}" srcOrd="2" destOrd="0" presId="urn:microsoft.com/office/officeart/2005/8/layout/vList3"/>
    <dgm:cxn modelId="{AD9666C1-72CD-4D13-B91B-2A76C51B47F9}" type="presParOf" srcId="{06355F45-2162-4466-AA98-BC566FBF4BB7}" destId="{7314606A-14BD-41F6-A61A-2AA1E1D74DF7}" srcOrd="0" destOrd="0" presId="urn:microsoft.com/office/officeart/2005/8/layout/vList3"/>
    <dgm:cxn modelId="{FB4B8D1E-C904-44AE-AFC9-B46247956F34}" type="presParOf" srcId="{06355F45-2162-4466-AA98-BC566FBF4BB7}" destId="{E75F07AE-851A-4790-AECC-D0B2AB6619AA}"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80D827C6-D4F6-4A3D-ABDA-2B6F8CF8B01F}" type="doc">
      <dgm:prSet loTypeId="urn:microsoft.com/office/officeart/2005/8/layout/vList3" loCatId="list" qsTypeId="urn:microsoft.com/office/officeart/2005/8/quickstyle/simple1" qsCatId="simple" csTypeId="urn:microsoft.com/office/officeart/2005/8/colors/accent4_1" csCatId="accent4" phldr="1"/>
      <dgm:spPr/>
    </dgm:pt>
    <dgm:pt modelId="{B8C491F0-5AED-4DA6-A93A-367A282611D6}">
      <dgm:prSet phldrT="[Texte]" custT="1"/>
      <dgm:spPr/>
      <dgm:t>
        <a:bodyPr/>
        <a:lstStyle/>
        <a:p>
          <a:pPr rtl="0"/>
          <a:r>
            <a:rPr kumimoji="0" lang="fr-BE" sz="2400" b="0" i="0" u="sng" strike="noStrike" cap="none" spc="0" normalizeH="0" baseline="0" noProof="0" dirty="0" smtClean="0">
              <a:ln/>
              <a:effectLst/>
              <a:uLnTx/>
              <a:uFillTx/>
              <a:latin typeface="+mn-lt"/>
              <a:ea typeface="+mn-ea"/>
              <a:cs typeface="+mn-cs"/>
            </a:rPr>
            <a:t>Capacité d’anticipation</a:t>
          </a:r>
          <a:r>
            <a:rPr kumimoji="0" lang="fr-BE" sz="2400" b="0" i="0" u="none" strike="noStrike" cap="none" spc="0" normalizeH="0" baseline="0" noProof="0" dirty="0" smtClean="0">
              <a:ln/>
              <a:effectLst/>
              <a:uLnTx/>
              <a:uFillTx/>
              <a:latin typeface="+mn-lt"/>
              <a:ea typeface="+mn-ea"/>
              <a:cs typeface="+mn-cs"/>
            </a:rPr>
            <a:t> (évolution du marché, des clients, des concurrents, de la conjoncture, …)</a:t>
          </a:r>
          <a:endParaRPr lang="fr-FR" sz="2400" dirty="0"/>
        </a:p>
      </dgm:t>
    </dgm:pt>
    <dgm:pt modelId="{1C53054C-2493-4A19-9641-32877AD03FAE}" type="parTrans" cxnId="{08B184D6-2438-440A-8E78-C282A646BD54}">
      <dgm:prSet/>
      <dgm:spPr/>
      <dgm:t>
        <a:bodyPr/>
        <a:lstStyle/>
        <a:p>
          <a:endParaRPr lang="fr-FR" sz="2400"/>
        </a:p>
      </dgm:t>
    </dgm:pt>
    <dgm:pt modelId="{96AB86D3-E570-4456-9AA3-113AF746E3EC}" type="sibTrans" cxnId="{08B184D6-2438-440A-8E78-C282A646BD54}">
      <dgm:prSet/>
      <dgm:spPr/>
      <dgm:t>
        <a:bodyPr/>
        <a:lstStyle/>
        <a:p>
          <a:endParaRPr lang="fr-FR" sz="2400"/>
        </a:p>
      </dgm:t>
    </dgm:pt>
    <dgm:pt modelId="{2AB8544D-029C-4024-A383-514D5623E222}">
      <dgm:prSet custT="1"/>
      <dgm:spPr/>
      <dgm:t>
        <a:bodyPr/>
        <a:lstStyle/>
        <a:p>
          <a:pPr rtl="0"/>
          <a:r>
            <a:rPr kumimoji="0" lang="fr-BE" sz="2400" b="0" i="0" u="sng" strike="noStrike" cap="none" spc="0" normalizeH="0" baseline="0" noProof="0" smtClean="0">
              <a:ln/>
              <a:effectLst/>
              <a:uLnTx/>
              <a:uFillTx/>
              <a:latin typeface="+mn-lt"/>
              <a:ea typeface="+mn-ea"/>
              <a:cs typeface="+mn-cs"/>
            </a:rPr>
            <a:t>Capacité d’innovation</a:t>
          </a:r>
          <a:r>
            <a:rPr kumimoji="0" lang="fr-BE" sz="2400" b="0" i="0" u="none" strike="noStrike" cap="none" spc="0" normalizeH="0" baseline="0" noProof="0" smtClean="0">
              <a:ln/>
              <a:effectLst/>
              <a:uLnTx/>
              <a:uFillTx/>
              <a:latin typeface="+mn-lt"/>
              <a:ea typeface="+mn-ea"/>
              <a:cs typeface="+mn-cs"/>
            </a:rPr>
            <a:t> (renouvellement des produits, évolution des technologies, etc …)</a:t>
          </a:r>
          <a:endParaRPr kumimoji="0" lang="fr-BE" sz="2400" b="0" i="0" u="none" strike="noStrike" cap="none" spc="0" normalizeH="0" baseline="0" noProof="0" dirty="0" smtClean="0">
            <a:ln/>
            <a:effectLst/>
            <a:uLnTx/>
            <a:uFillTx/>
            <a:latin typeface="+mn-lt"/>
            <a:ea typeface="+mn-ea"/>
            <a:cs typeface="+mn-cs"/>
          </a:endParaRPr>
        </a:p>
      </dgm:t>
    </dgm:pt>
    <dgm:pt modelId="{4B796DBD-1D1A-4917-B522-C58D49842E58}" type="parTrans" cxnId="{5BC8EE40-F5AA-49BE-AFF9-7766CD41D65E}">
      <dgm:prSet/>
      <dgm:spPr/>
      <dgm:t>
        <a:bodyPr/>
        <a:lstStyle/>
        <a:p>
          <a:endParaRPr lang="fr-FR" sz="2400"/>
        </a:p>
      </dgm:t>
    </dgm:pt>
    <dgm:pt modelId="{C544CE81-A787-404C-960D-BD4837330262}" type="sibTrans" cxnId="{5BC8EE40-F5AA-49BE-AFF9-7766CD41D65E}">
      <dgm:prSet/>
      <dgm:spPr/>
      <dgm:t>
        <a:bodyPr/>
        <a:lstStyle/>
        <a:p>
          <a:endParaRPr lang="fr-FR" sz="2400"/>
        </a:p>
      </dgm:t>
    </dgm:pt>
    <dgm:pt modelId="{361AB197-2D6D-4BE6-9D26-D29CC7C3AF31}">
      <dgm:prSet custT="1"/>
      <dgm:spPr/>
      <dgm:t>
        <a:bodyPr/>
        <a:lstStyle/>
        <a:p>
          <a:pPr rtl="0"/>
          <a:r>
            <a:rPr kumimoji="0" lang="fr-BE" sz="2400" b="0" i="0" u="sng" strike="noStrike" cap="none" spc="0" normalizeH="0" baseline="0" noProof="0" dirty="0" smtClean="0">
              <a:ln/>
              <a:effectLst/>
              <a:uLnTx/>
              <a:uFillTx/>
              <a:latin typeface="+mn-lt"/>
              <a:ea typeface="+mn-ea"/>
              <a:cs typeface="+mn-cs"/>
            </a:rPr>
            <a:t>Capacité de réaction</a:t>
          </a:r>
          <a:r>
            <a:rPr kumimoji="0" lang="fr-BE" sz="2400" b="0" i="0" u="none" strike="noStrike" cap="none" spc="0" normalizeH="0" baseline="0" noProof="0" dirty="0" smtClean="0">
              <a:ln/>
              <a:effectLst/>
              <a:uLnTx/>
              <a:uFillTx/>
              <a:latin typeface="+mn-lt"/>
              <a:ea typeface="+mn-ea"/>
              <a:cs typeface="+mn-cs"/>
            </a:rPr>
            <a:t> (saisir les opportunités de marché, déjouer les concurrents, des produits de substitution, …)</a:t>
          </a:r>
        </a:p>
      </dgm:t>
    </dgm:pt>
    <dgm:pt modelId="{7B83A199-4142-4181-92A1-AA411F1D8B2F}" type="parTrans" cxnId="{9F24FE1F-9075-4FE3-834C-2D3C9805AE4B}">
      <dgm:prSet/>
      <dgm:spPr/>
      <dgm:t>
        <a:bodyPr/>
        <a:lstStyle/>
        <a:p>
          <a:endParaRPr lang="fr-FR" sz="2400"/>
        </a:p>
      </dgm:t>
    </dgm:pt>
    <dgm:pt modelId="{6DB98AD4-940D-44D6-9CB1-ADDB3B6AC701}" type="sibTrans" cxnId="{9F24FE1F-9075-4FE3-834C-2D3C9805AE4B}">
      <dgm:prSet/>
      <dgm:spPr/>
      <dgm:t>
        <a:bodyPr/>
        <a:lstStyle/>
        <a:p>
          <a:endParaRPr lang="fr-FR" sz="2400"/>
        </a:p>
      </dgm:t>
    </dgm:pt>
    <dgm:pt modelId="{BD4824C8-35BA-41CC-84C1-40D064303F1B}">
      <dgm:prSet custT="1"/>
      <dgm:spPr/>
      <dgm:t>
        <a:bodyPr/>
        <a:lstStyle/>
        <a:p>
          <a:pPr rtl="0"/>
          <a:r>
            <a:rPr kumimoji="0" lang="fr-BE" sz="2400" b="0" i="0" u="sng" strike="noStrike" cap="none" spc="0" normalizeH="0" baseline="0" noProof="0" dirty="0" smtClean="0">
              <a:ln/>
              <a:effectLst/>
              <a:uLnTx/>
              <a:uFillTx/>
              <a:latin typeface="+mn-lt"/>
              <a:ea typeface="+mn-ea"/>
              <a:cs typeface="+mn-cs"/>
            </a:rPr>
            <a:t>Capacité de gestion financière et de gestion des ressources humaines</a:t>
          </a:r>
        </a:p>
      </dgm:t>
    </dgm:pt>
    <dgm:pt modelId="{C1B2C186-AAEC-4693-BC51-71380A29BA44}" type="parTrans" cxnId="{2ACA961B-0630-48C0-B119-EE569C22DEAF}">
      <dgm:prSet/>
      <dgm:spPr/>
      <dgm:t>
        <a:bodyPr/>
        <a:lstStyle/>
        <a:p>
          <a:endParaRPr lang="fr-FR" sz="2400"/>
        </a:p>
      </dgm:t>
    </dgm:pt>
    <dgm:pt modelId="{3F5C1E2B-8E2D-42EC-9ABB-B90D0B1E4459}" type="sibTrans" cxnId="{2ACA961B-0630-48C0-B119-EE569C22DEAF}">
      <dgm:prSet/>
      <dgm:spPr/>
      <dgm:t>
        <a:bodyPr/>
        <a:lstStyle/>
        <a:p>
          <a:endParaRPr lang="fr-FR" sz="2400"/>
        </a:p>
      </dgm:t>
    </dgm:pt>
    <dgm:pt modelId="{06E76021-921B-4090-8357-908F04813CC9}">
      <dgm:prSet custT="1"/>
      <dgm:spPr/>
      <dgm:t>
        <a:bodyPr/>
        <a:lstStyle/>
        <a:p>
          <a:pPr rtl="0"/>
          <a:r>
            <a:rPr kumimoji="0" lang="fr-BE" sz="2400" b="0" i="0" u="sng" strike="noStrike" cap="none" spc="0" normalizeH="0" baseline="0" noProof="0" dirty="0" smtClean="0">
              <a:ln/>
              <a:effectLst/>
              <a:uLnTx/>
              <a:uFillTx/>
              <a:latin typeface="+mn-lt"/>
              <a:ea typeface="+mn-ea"/>
              <a:cs typeface="+mn-cs"/>
            </a:rPr>
            <a:t>Capacité de communication</a:t>
          </a:r>
          <a:r>
            <a:rPr kumimoji="0" lang="fr-BE" sz="2400" b="0" i="0" u="none" strike="noStrike" cap="none" spc="0" normalizeH="0" baseline="0" noProof="0" dirty="0" smtClean="0">
              <a:ln/>
              <a:effectLst/>
              <a:uLnTx/>
              <a:uFillTx/>
              <a:latin typeface="+mn-lt"/>
              <a:ea typeface="+mn-ea"/>
              <a:cs typeface="+mn-cs"/>
            </a:rPr>
            <a:t> (Interne et externe)</a:t>
          </a:r>
          <a:endParaRPr lang="fr-FR" sz="2400" dirty="0"/>
        </a:p>
      </dgm:t>
    </dgm:pt>
    <dgm:pt modelId="{8A914670-85C1-47AD-B3F5-3C4CE2336D4D}" type="parTrans" cxnId="{EE7EEB06-6D99-4F94-A247-F6B67C9AD171}">
      <dgm:prSet/>
      <dgm:spPr/>
      <dgm:t>
        <a:bodyPr/>
        <a:lstStyle/>
        <a:p>
          <a:endParaRPr lang="fr-FR" sz="2400"/>
        </a:p>
      </dgm:t>
    </dgm:pt>
    <dgm:pt modelId="{F8CEAC5F-13B3-49F1-BD3E-CD94EBFE959A}" type="sibTrans" cxnId="{EE7EEB06-6D99-4F94-A247-F6B67C9AD171}">
      <dgm:prSet/>
      <dgm:spPr/>
      <dgm:t>
        <a:bodyPr/>
        <a:lstStyle/>
        <a:p>
          <a:endParaRPr lang="fr-FR" sz="2400"/>
        </a:p>
      </dgm:t>
    </dgm:pt>
    <dgm:pt modelId="{A0665B06-6389-4D51-BD40-5E04660CE9CA}" type="pres">
      <dgm:prSet presAssocID="{80D827C6-D4F6-4A3D-ABDA-2B6F8CF8B01F}" presName="linearFlow" presStyleCnt="0">
        <dgm:presLayoutVars>
          <dgm:dir/>
          <dgm:resizeHandles val="exact"/>
        </dgm:presLayoutVars>
      </dgm:prSet>
      <dgm:spPr/>
    </dgm:pt>
    <dgm:pt modelId="{6D5F06EC-958B-42E4-99D8-5CEAAE88482C}" type="pres">
      <dgm:prSet presAssocID="{B8C491F0-5AED-4DA6-A93A-367A282611D6}" presName="composite" presStyleCnt="0"/>
      <dgm:spPr/>
    </dgm:pt>
    <dgm:pt modelId="{6FDD3E8F-FF5B-4CF9-891D-7187618193E5}" type="pres">
      <dgm:prSet presAssocID="{B8C491F0-5AED-4DA6-A93A-367A282611D6}" presName="imgShp" presStyleLbl="fgImgPlace1" presStyleIdx="0" presStyleCnt="5"/>
      <dgm:spPr/>
    </dgm:pt>
    <dgm:pt modelId="{3625CE80-376A-4B79-B9CF-0954892E06C1}" type="pres">
      <dgm:prSet presAssocID="{B8C491F0-5AED-4DA6-A93A-367A282611D6}" presName="txShp" presStyleLbl="node1" presStyleIdx="0" presStyleCnt="5">
        <dgm:presLayoutVars>
          <dgm:bulletEnabled val="1"/>
        </dgm:presLayoutVars>
      </dgm:prSet>
      <dgm:spPr/>
      <dgm:t>
        <a:bodyPr/>
        <a:lstStyle/>
        <a:p>
          <a:endParaRPr lang="fr-FR"/>
        </a:p>
      </dgm:t>
    </dgm:pt>
    <dgm:pt modelId="{401AF67F-6937-449F-83DC-F0283D65B144}" type="pres">
      <dgm:prSet presAssocID="{96AB86D3-E570-4456-9AA3-113AF746E3EC}" presName="spacing" presStyleCnt="0"/>
      <dgm:spPr/>
    </dgm:pt>
    <dgm:pt modelId="{B71FC60B-F213-4792-B6AD-FDA7322A4485}" type="pres">
      <dgm:prSet presAssocID="{2AB8544D-029C-4024-A383-514D5623E222}" presName="composite" presStyleCnt="0"/>
      <dgm:spPr/>
    </dgm:pt>
    <dgm:pt modelId="{68EAC47E-FD46-4CE6-8CDA-A0325583FC10}" type="pres">
      <dgm:prSet presAssocID="{2AB8544D-029C-4024-A383-514D5623E222}" presName="imgShp" presStyleLbl="fgImgPlace1" presStyleIdx="1" presStyleCnt="5"/>
      <dgm:spPr/>
    </dgm:pt>
    <dgm:pt modelId="{C0D8DB9A-E062-499C-9B4C-9579E81CD1B6}" type="pres">
      <dgm:prSet presAssocID="{2AB8544D-029C-4024-A383-514D5623E222}" presName="txShp" presStyleLbl="node1" presStyleIdx="1" presStyleCnt="5">
        <dgm:presLayoutVars>
          <dgm:bulletEnabled val="1"/>
        </dgm:presLayoutVars>
      </dgm:prSet>
      <dgm:spPr/>
      <dgm:t>
        <a:bodyPr/>
        <a:lstStyle/>
        <a:p>
          <a:endParaRPr lang="fr-FR"/>
        </a:p>
      </dgm:t>
    </dgm:pt>
    <dgm:pt modelId="{AEFA0EF9-12A4-4E8A-A0BA-D4823E406D95}" type="pres">
      <dgm:prSet presAssocID="{C544CE81-A787-404C-960D-BD4837330262}" presName="spacing" presStyleCnt="0"/>
      <dgm:spPr/>
    </dgm:pt>
    <dgm:pt modelId="{69FA4AB7-36EC-4E1C-BC02-B89D9DBC43D4}" type="pres">
      <dgm:prSet presAssocID="{361AB197-2D6D-4BE6-9D26-D29CC7C3AF31}" presName="composite" presStyleCnt="0"/>
      <dgm:spPr/>
    </dgm:pt>
    <dgm:pt modelId="{8A4BDF28-6050-443D-A87B-60D8117465A1}" type="pres">
      <dgm:prSet presAssocID="{361AB197-2D6D-4BE6-9D26-D29CC7C3AF31}" presName="imgShp" presStyleLbl="fgImgPlace1" presStyleIdx="2" presStyleCnt="5"/>
      <dgm:spPr/>
    </dgm:pt>
    <dgm:pt modelId="{17B0473E-4CA1-4262-8FFD-B6036F680C65}" type="pres">
      <dgm:prSet presAssocID="{361AB197-2D6D-4BE6-9D26-D29CC7C3AF31}" presName="txShp" presStyleLbl="node1" presStyleIdx="2" presStyleCnt="5">
        <dgm:presLayoutVars>
          <dgm:bulletEnabled val="1"/>
        </dgm:presLayoutVars>
      </dgm:prSet>
      <dgm:spPr/>
      <dgm:t>
        <a:bodyPr/>
        <a:lstStyle/>
        <a:p>
          <a:endParaRPr lang="fr-FR"/>
        </a:p>
      </dgm:t>
    </dgm:pt>
    <dgm:pt modelId="{E801C08F-7683-4F90-BFB9-C531856DB37F}" type="pres">
      <dgm:prSet presAssocID="{6DB98AD4-940D-44D6-9CB1-ADDB3B6AC701}" presName="spacing" presStyleCnt="0"/>
      <dgm:spPr/>
    </dgm:pt>
    <dgm:pt modelId="{93DF5EB8-3BA8-4D5E-A0FB-FDB399ADAEC4}" type="pres">
      <dgm:prSet presAssocID="{BD4824C8-35BA-41CC-84C1-40D064303F1B}" presName="composite" presStyleCnt="0"/>
      <dgm:spPr/>
    </dgm:pt>
    <dgm:pt modelId="{29E5CFAC-8726-4E72-B62C-068254C2057D}" type="pres">
      <dgm:prSet presAssocID="{BD4824C8-35BA-41CC-84C1-40D064303F1B}" presName="imgShp" presStyleLbl="fgImgPlace1" presStyleIdx="3" presStyleCnt="5"/>
      <dgm:spPr/>
    </dgm:pt>
    <dgm:pt modelId="{C4412CB3-D9F1-43DD-8EBA-70287597EFF7}" type="pres">
      <dgm:prSet presAssocID="{BD4824C8-35BA-41CC-84C1-40D064303F1B}" presName="txShp" presStyleLbl="node1" presStyleIdx="3" presStyleCnt="5">
        <dgm:presLayoutVars>
          <dgm:bulletEnabled val="1"/>
        </dgm:presLayoutVars>
      </dgm:prSet>
      <dgm:spPr/>
      <dgm:t>
        <a:bodyPr/>
        <a:lstStyle/>
        <a:p>
          <a:endParaRPr lang="fr-FR"/>
        </a:p>
      </dgm:t>
    </dgm:pt>
    <dgm:pt modelId="{FE89233C-23A9-4550-B0DC-7DC6E20D21AC}" type="pres">
      <dgm:prSet presAssocID="{3F5C1E2B-8E2D-42EC-9ABB-B90D0B1E4459}" presName="spacing" presStyleCnt="0"/>
      <dgm:spPr/>
    </dgm:pt>
    <dgm:pt modelId="{2C5E4102-195C-43EE-8C6E-1803624DE054}" type="pres">
      <dgm:prSet presAssocID="{06E76021-921B-4090-8357-908F04813CC9}" presName="composite" presStyleCnt="0"/>
      <dgm:spPr/>
    </dgm:pt>
    <dgm:pt modelId="{A59544A6-44AD-4082-AB2E-D3FED81E2AF4}" type="pres">
      <dgm:prSet presAssocID="{06E76021-921B-4090-8357-908F04813CC9}" presName="imgShp" presStyleLbl="fgImgPlace1" presStyleIdx="4" presStyleCnt="5"/>
      <dgm:spPr/>
    </dgm:pt>
    <dgm:pt modelId="{261B3938-46AB-4B10-AACC-90D7B91155EA}" type="pres">
      <dgm:prSet presAssocID="{06E76021-921B-4090-8357-908F04813CC9}" presName="txShp" presStyleLbl="node1" presStyleIdx="4" presStyleCnt="5" custLinFactNeighborY="-5018">
        <dgm:presLayoutVars>
          <dgm:bulletEnabled val="1"/>
        </dgm:presLayoutVars>
      </dgm:prSet>
      <dgm:spPr/>
      <dgm:t>
        <a:bodyPr/>
        <a:lstStyle/>
        <a:p>
          <a:endParaRPr lang="fr-FR"/>
        </a:p>
      </dgm:t>
    </dgm:pt>
  </dgm:ptLst>
  <dgm:cxnLst>
    <dgm:cxn modelId="{80C1CAAF-3FF5-49C2-96E1-DAEDB28C5F02}" type="presOf" srcId="{06E76021-921B-4090-8357-908F04813CC9}" destId="{261B3938-46AB-4B10-AACC-90D7B91155EA}" srcOrd="0" destOrd="0" presId="urn:microsoft.com/office/officeart/2005/8/layout/vList3"/>
    <dgm:cxn modelId="{08B184D6-2438-440A-8E78-C282A646BD54}" srcId="{80D827C6-D4F6-4A3D-ABDA-2B6F8CF8B01F}" destId="{B8C491F0-5AED-4DA6-A93A-367A282611D6}" srcOrd="0" destOrd="0" parTransId="{1C53054C-2493-4A19-9641-32877AD03FAE}" sibTransId="{96AB86D3-E570-4456-9AA3-113AF746E3EC}"/>
    <dgm:cxn modelId="{2ACA961B-0630-48C0-B119-EE569C22DEAF}" srcId="{80D827C6-D4F6-4A3D-ABDA-2B6F8CF8B01F}" destId="{BD4824C8-35BA-41CC-84C1-40D064303F1B}" srcOrd="3" destOrd="0" parTransId="{C1B2C186-AAEC-4693-BC51-71380A29BA44}" sibTransId="{3F5C1E2B-8E2D-42EC-9ABB-B90D0B1E4459}"/>
    <dgm:cxn modelId="{ADAB032B-B626-4AEB-9C9F-B1514764ADBE}" type="presOf" srcId="{2AB8544D-029C-4024-A383-514D5623E222}" destId="{C0D8DB9A-E062-499C-9B4C-9579E81CD1B6}" srcOrd="0" destOrd="0" presId="urn:microsoft.com/office/officeart/2005/8/layout/vList3"/>
    <dgm:cxn modelId="{FC4E8325-0431-41B5-9570-4AAB55295E00}" type="presOf" srcId="{B8C491F0-5AED-4DA6-A93A-367A282611D6}" destId="{3625CE80-376A-4B79-B9CF-0954892E06C1}" srcOrd="0" destOrd="0" presId="urn:microsoft.com/office/officeart/2005/8/layout/vList3"/>
    <dgm:cxn modelId="{8C59D9C8-6F56-41F2-B2C7-8B41B73D02EC}" type="presOf" srcId="{80D827C6-D4F6-4A3D-ABDA-2B6F8CF8B01F}" destId="{A0665B06-6389-4D51-BD40-5E04660CE9CA}" srcOrd="0" destOrd="0" presId="urn:microsoft.com/office/officeart/2005/8/layout/vList3"/>
    <dgm:cxn modelId="{9F24FE1F-9075-4FE3-834C-2D3C9805AE4B}" srcId="{80D827C6-D4F6-4A3D-ABDA-2B6F8CF8B01F}" destId="{361AB197-2D6D-4BE6-9D26-D29CC7C3AF31}" srcOrd="2" destOrd="0" parTransId="{7B83A199-4142-4181-92A1-AA411F1D8B2F}" sibTransId="{6DB98AD4-940D-44D6-9CB1-ADDB3B6AC701}"/>
    <dgm:cxn modelId="{EE7EEB06-6D99-4F94-A247-F6B67C9AD171}" srcId="{80D827C6-D4F6-4A3D-ABDA-2B6F8CF8B01F}" destId="{06E76021-921B-4090-8357-908F04813CC9}" srcOrd="4" destOrd="0" parTransId="{8A914670-85C1-47AD-B3F5-3C4CE2336D4D}" sibTransId="{F8CEAC5F-13B3-49F1-BD3E-CD94EBFE959A}"/>
    <dgm:cxn modelId="{9BA8487A-20D2-4C3B-9081-7C4FC6613EF5}" type="presOf" srcId="{BD4824C8-35BA-41CC-84C1-40D064303F1B}" destId="{C4412CB3-D9F1-43DD-8EBA-70287597EFF7}" srcOrd="0" destOrd="0" presId="urn:microsoft.com/office/officeart/2005/8/layout/vList3"/>
    <dgm:cxn modelId="{7EFAB87B-9205-4A81-B278-A1DDFA4234C5}" type="presOf" srcId="{361AB197-2D6D-4BE6-9D26-D29CC7C3AF31}" destId="{17B0473E-4CA1-4262-8FFD-B6036F680C65}" srcOrd="0" destOrd="0" presId="urn:microsoft.com/office/officeart/2005/8/layout/vList3"/>
    <dgm:cxn modelId="{5BC8EE40-F5AA-49BE-AFF9-7766CD41D65E}" srcId="{80D827C6-D4F6-4A3D-ABDA-2B6F8CF8B01F}" destId="{2AB8544D-029C-4024-A383-514D5623E222}" srcOrd="1" destOrd="0" parTransId="{4B796DBD-1D1A-4917-B522-C58D49842E58}" sibTransId="{C544CE81-A787-404C-960D-BD4837330262}"/>
    <dgm:cxn modelId="{A7C82153-4BA4-48F8-8B56-80B6549E9E9E}" type="presParOf" srcId="{A0665B06-6389-4D51-BD40-5E04660CE9CA}" destId="{6D5F06EC-958B-42E4-99D8-5CEAAE88482C}" srcOrd="0" destOrd="0" presId="urn:microsoft.com/office/officeart/2005/8/layout/vList3"/>
    <dgm:cxn modelId="{1AB4D96D-04D9-4834-9EEE-0AA2D91D3A3E}" type="presParOf" srcId="{6D5F06EC-958B-42E4-99D8-5CEAAE88482C}" destId="{6FDD3E8F-FF5B-4CF9-891D-7187618193E5}" srcOrd="0" destOrd="0" presId="urn:microsoft.com/office/officeart/2005/8/layout/vList3"/>
    <dgm:cxn modelId="{9F2DC52E-40E5-4085-8C6C-A8E3B97F85A0}" type="presParOf" srcId="{6D5F06EC-958B-42E4-99D8-5CEAAE88482C}" destId="{3625CE80-376A-4B79-B9CF-0954892E06C1}" srcOrd="1" destOrd="0" presId="urn:microsoft.com/office/officeart/2005/8/layout/vList3"/>
    <dgm:cxn modelId="{3CBE1B33-7758-4D48-9199-84F3A00717A7}" type="presParOf" srcId="{A0665B06-6389-4D51-BD40-5E04660CE9CA}" destId="{401AF67F-6937-449F-83DC-F0283D65B144}" srcOrd="1" destOrd="0" presId="urn:microsoft.com/office/officeart/2005/8/layout/vList3"/>
    <dgm:cxn modelId="{9D63B4B7-6C0D-433A-9760-515F03D671D9}" type="presParOf" srcId="{A0665B06-6389-4D51-BD40-5E04660CE9CA}" destId="{B71FC60B-F213-4792-B6AD-FDA7322A4485}" srcOrd="2" destOrd="0" presId="urn:microsoft.com/office/officeart/2005/8/layout/vList3"/>
    <dgm:cxn modelId="{359A9B54-AB75-4D8E-A137-C272CC22B25F}" type="presParOf" srcId="{B71FC60B-F213-4792-B6AD-FDA7322A4485}" destId="{68EAC47E-FD46-4CE6-8CDA-A0325583FC10}" srcOrd="0" destOrd="0" presId="urn:microsoft.com/office/officeart/2005/8/layout/vList3"/>
    <dgm:cxn modelId="{1DFB18FA-2463-40D1-9017-A07819094558}" type="presParOf" srcId="{B71FC60B-F213-4792-B6AD-FDA7322A4485}" destId="{C0D8DB9A-E062-499C-9B4C-9579E81CD1B6}" srcOrd="1" destOrd="0" presId="urn:microsoft.com/office/officeart/2005/8/layout/vList3"/>
    <dgm:cxn modelId="{24E034FA-D772-4735-B183-EAA73557CEAB}" type="presParOf" srcId="{A0665B06-6389-4D51-BD40-5E04660CE9CA}" destId="{AEFA0EF9-12A4-4E8A-A0BA-D4823E406D95}" srcOrd="3" destOrd="0" presId="urn:microsoft.com/office/officeart/2005/8/layout/vList3"/>
    <dgm:cxn modelId="{AC194054-88AB-4A0A-9FE4-812E14E2AB74}" type="presParOf" srcId="{A0665B06-6389-4D51-BD40-5E04660CE9CA}" destId="{69FA4AB7-36EC-4E1C-BC02-B89D9DBC43D4}" srcOrd="4" destOrd="0" presId="urn:microsoft.com/office/officeart/2005/8/layout/vList3"/>
    <dgm:cxn modelId="{6EDD7B6E-227B-482C-9F3B-A59C740CD31A}" type="presParOf" srcId="{69FA4AB7-36EC-4E1C-BC02-B89D9DBC43D4}" destId="{8A4BDF28-6050-443D-A87B-60D8117465A1}" srcOrd="0" destOrd="0" presId="urn:microsoft.com/office/officeart/2005/8/layout/vList3"/>
    <dgm:cxn modelId="{59AEFD23-644D-430E-9ECE-6E949D2C9F22}" type="presParOf" srcId="{69FA4AB7-36EC-4E1C-BC02-B89D9DBC43D4}" destId="{17B0473E-4CA1-4262-8FFD-B6036F680C65}" srcOrd="1" destOrd="0" presId="urn:microsoft.com/office/officeart/2005/8/layout/vList3"/>
    <dgm:cxn modelId="{BC4B0593-B90B-46AE-8B66-EB72E2596A57}" type="presParOf" srcId="{A0665B06-6389-4D51-BD40-5E04660CE9CA}" destId="{E801C08F-7683-4F90-BFB9-C531856DB37F}" srcOrd="5" destOrd="0" presId="urn:microsoft.com/office/officeart/2005/8/layout/vList3"/>
    <dgm:cxn modelId="{1CF11C22-4B9B-44E4-AD65-628316C3DCD1}" type="presParOf" srcId="{A0665B06-6389-4D51-BD40-5E04660CE9CA}" destId="{93DF5EB8-3BA8-4D5E-A0FB-FDB399ADAEC4}" srcOrd="6" destOrd="0" presId="urn:microsoft.com/office/officeart/2005/8/layout/vList3"/>
    <dgm:cxn modelId="{5A7094D8-4DE2-4219-B95D-0459E75FEE36}" type="presParOf" srcId="{93DF5EB8-3BA8-4D5E-A0FB-FDB399ADAEC4}" destId="{29E5CFAC-8726-4E72-B62C-068254C2057D}" srcOrd="0" destOrd="0" presId="urn:microsoft.com/office/officeart/2005/8/layout/vList3"/>
    <dgm:cxn modelId="{524769F8-AF37-4A5E-8F5A-1A9AD5156F66}" type="presParOf" srcId="{93DF5EB8-3BA8-4D5E-A0FB-FDB399ADAEC4}" destId="{C4412CB3-D9F1-43DD-8EBA-70287597EFF7}" srcOrd="1" destOrd="0" presId="urn:microsoft.com/office/officeart/2005/8/layout/vList3"/>
    <dgm:cxn modelId="{9708B6AC-46F6-456E-883C-CE1A1425B5AB}" type="presParOf" srcId="{A0665B06-6389-4D51-BD40-5E04660CE9CA}" destId="{FE89233C-23A9-4550-B0DC-7DC6E20D21AC}" srcOrd="7" destOrd="0" presId="urn:microsoft.com/office/officeart/2005/8/layout/vList3"/>
    <dgm:cxn modelId="{FF7487A3-4081-4267-AE2B-3569FCF7D1B6}" type="presParOf" srcId="{A0665B06-6389-4D51-BD40-5E04660CE9CA}" destId="{2C5E4102-195C-43EE-8C6E-1803624DE054}" srcOrd="8" destOrd="0" presId="urn:microsoft.com/office/officeart/2005/8/layout/vList3"/>
    <dgm:cxn modelId="{C1324DEF-5991-4A4C-B986-F5037ED27633}" type="presParOf" srcId="{2C5E4102-195C-43EE-8C6E-1803624DE054}" destId="{A59544A6-44AD-4082-AB2E-D3FED81E2AF4}" srcOrd="0" destOrd="0" presId="urn:microsoft.com/office/officeart/2005/8/layout/vList3"/>
    <dgm:cxn modelId="{947584A0-E1E7-42C0-8670-FD98C18F9E8B}" type="presParOf" srcId="{2C5E4102-195C-43EE-8C6E-1803624DE054}" destId="{261B3938-46AB-4B10-AACC-90D7B91155EA}" srcOrd="1" destOrd="0" presId="urn:microsoft.com/office/officeart/2005/8/layout/vList3"/>
  </dgm:cxnLst>
  <dgm:bg/>
  <dgm:whole/>
</dgm:dataModel>
</file>

<file path=ppt/diagrams/data20.xml><?xml version="1.0" encoding="utf-8"?>
<dgm:dataModel xmlns:dgm="http://schemas.openxmlformats.org/drawingml/2006/diagram" xmlns:a="http://schemas.openxmlformats.org/drawingml/2006/main">
  <dgm:ptLst>
    <dgm:pt modelId="{C3936A8F-0B06-4BB8-A8F3-350B1DB6191B}"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fr-FR"/>
        </a:p>
      </dgm:t>
    </dgm:pt>
    <dgm:pt modelId="{212B1AB5-86DB-4FA5-B038-69551133B075}">
      <dgm:prSet phldrT="[Texte]"/>
      <dgm:spPr/>
      <dgm:t>
        <a:bodyPr/>
        <a:lstStyle/>
        <a:p>
          <a:pPr algn="l">
            <a:lnSpc>
              <a:spcPct val="90000"/>
            </a:lnSpc>
          </a:pPr>
          <a:r>
            <a:rPr lang="fr-FR" sz="3600" b="1" u="sng" dirty="0" smtClean="0"/>
            <a:t>Enjeux</a:t>
          </a:r>
          <a:endParaRPr lang="fr-FR" sz="3600" b="1" u="sng" dirty="0"/>
        </a:p>
      </dgm:t>
    </dgm:pt>
    <dgm:pt modelId="{2573733C-317B-4B3F-80A0-D929DA2E9F3C}" type="parTrans" cxnId="{5527D603-80B6-4F0E-9EE5-7911D53753F7}">
      <dgm:prSet/>
      <dgm:spPr/>
      <dgm:t>
        <a:bodyPr/>
        <a:lstStyle/>
        <a:p>
          <a:endParaRPr lang="fr-FR"/>
        </a:p>
      </dgm:t>
    </dgm:pt>
    <dgm:pt modelId="{EDE9A830-A2F0-428C-8D83-C77F06E823A7}" type="sibTrans" cxnId="{5527D603-80B6-4F0E-9EE5-7911D53753F7}">
      <dgm:prSet/>
      <dgm:spPr/>
      <dgm:t>
        <a:bodyPr/>
        <a:lstStyle/>
        <a:p>
          <a:endParaRPr lang="fr-FR"/>
        </a:p>
      </dgm:t>
    </dgm:pt>
    <dgm:pt modelId="{EC7E9A7F-6E88-47CE-8C93-8D91F5C29120}">
      <dgm:prSet phldrT="[Texte]" custT="1"/>
      <dgm:spPr/>
      <dgm:t>
        <a:bodyPr/>
        <a:lstStyle/>
        <a:p>
          <a:pPr algn="just">
            <a:lnSpc>
              <a:spcPct val="100000"/>
            </a:lnSpc>
          </a:pPr>
          <a:r>
            <a:rPr lang="fr-FR" sz="2200" i="0" dirty="0" smtClean="0"/>
            <a:t>Elles permettent de déterminer des coûts prévisionnels dans chaque atelier, à chaque stade du processus de production et de distribution.</a:t>
          </a:r>
          <a:endParaRPr lang="fr-FR" sz="2200" i="0" dirty="0"/>
        </a:p>
      </dgm:t>
    </dgm:pt>
    <dgm:pt modelId="{EFD69BC2-B9F6-4944-B84B-817108177DFC}" type="parTrans" cxnId="{539BE832-9CDB-49D0-9BA9-2DB3BAC2566E}">
      <dgm:prSet/>
      <dgm:spPr/>
      <dgm:t>
        <a:bodyPr/>
        <a:lstStyle/>
        <a:p>
          <a:endParaRPr lang="fr-FR"/>
        </a:p>
      </dgm:t>
    </dgm:pt>
    <dgm:pt modelId="{6C7784E3-5045-4720-8C92-857869D05ED8}" type="sibTrans" cxnId="{539BE832-9CDB-49D0-9BA9-2DB3BAC2566E}">
      <dgm:prSet/>
      <dgm:spPr/>
      <dgm:t>
        <a:bodyPr/>
        <a:lstStyle/>
        <a:p>
          <a:endParaRPr lang="fr-FR"/>
        </a:p>
      </dgm:t>
    </dgm:pt>
    <dgm:pt modelId="{64DD9A06-680E-4122-A8CA-398B7F061C0F}">
      <dgm:prSet custT="1"/>
      <dgm:spPr/>
      <dgm:t>
        <a:bodyPr/>
        <a:lstStyle/>
        <a:p>
          <a:pPr algn="just">
            <a:lnSpc>
              <a:spcPct val="100000"/>
            </a:lnSpc>
          </a:pPr>
          <a:r>
            <a:rPr lang="fr-FR" sz="2200" i="0" dirty="0" smtClean="0"/>
            <a:t>Elles facilitent les contrôles internes au niveau de l’exploitation par comparaison entre les objectifs prévus et les réalisations effectives.</a:t>
          </a:r>
          <a:endParaRPr lang="fr-FR" sz="2200" i="0" dirty="0"/>
        </a:p>
      </dgm:t>
    </dgm:pt>
    <dgm:pt modelId="{78AD05ED-9126-44D5-A05B-F4D07648C53D}" type="parTrans" cxnId="{595F1227-81C6-49C1-A9B7-B7F9430B7E7F}">
      <dgm:prSet/>
      <dgm:spPr/>
      <dgm:t>
        <a:bodyPr/>
        <a:lstStyle/>
        <a:p>
          <a:endParaRPr lang="fr-FR"/>
        </a:p>
      </dgm:t>
    </dgm:pt>
    <dgm:pt modelId="{0C8C48F8-1F6D-4741-B173-98A1D9A025E8}" type="sibTrans" cxnId="{595F1227-81C6-49C1-A9B7-B7F9430B7E7F}">
      <dgm:prSet/>
      <dgm:spPr/>
      <dgm:t>
        <a:bodyPr/>
        <a:lstStyle/>
        <a:p>
          <a:endParaRPr lang="fr-FR"/>
        </a:p>
      </dgm:t>
    </dgm:pt>
    <dgm:pt modelId="{D7570088-6D1D-4A30-993D-83674925591D}">
      <dgm:prSet custT="1"/>
      <dgm:spPr/>
      <dgm:t>
        <a:bodyPr/>
        <a:lstStyle/>
        <a:p>
          <a:pPr algn="just">
            <a:lnSpc>
              <a:spcPct val="100000"/>
            </a:lnSpc>
          </a:pPr>
          <a:r>
            <a:rPr lang="fr-FR" sz="2200" i="0" dirty="0" smtClean="0"/>
            <a:t>Les calculs d’écarts conduisent à la recherche des causes des variations.</a:t>
          </a:r>
          <a:endParaRPr lang="fr-FR" sz="2200" i="0" dirty="0"/>
        </a:p>
      </dgm:t>
    </dgm:pt>
    <dgm:pt modelId="{EB74888F-960C-4363-B236-FBBD1CD8CF43}" type="parTrans" cxnId="{E0BCF10C-3347-48D6-989A-DF692B9DCC94}">
      <dgm:prSet/>
      <dgm:spPr/>
      <dgm:t>
        <a:bodyPr/>
        <a:lstStyle/>
        <a:p>
          <a:endParaRPr lang="fr-FR"/>
        </a:p>
      </dgm:t>
    </dgm:pt>
    <dgm:pt modelId="{2E0392F6-F35E-4A43-809F-EC829929708C}" type="sibTrans" cxnId="{E0BCF10C-3347-48D6-989A-DF692B9DCC94}">
      <dgm:prSet/>
      <dgm:spPr/>
      <dgm:t>
        <a:bodyPr/>
        <a:lstStyle/>
        <a:p>
          <a:endParaRPr lang="fr-FR"/>
        </a:p>
      </dgm:t>
    </dgm:pt>
    <dgm:pt modelId="{935158AC-A040-4472-9BE5-DF6AEB5C916C}">
      <dgm:prSet custT="1"/>
      <dgm:spPr/>
      <dgm:t>
        <a:bodyPr/>
        <a:lstStyle/>
        <a:p>
          <a:pPr algn="just">
            <a:lnSpc>
              <a:spcPct val="100000"/>
            </a:lnSpc>
          </a:pPr>
          <a:r>
            <a:rPr lang="fr-FR" sz="2200" i="0" dirty="0" smtClean="0"/>
            <a:t>Calculés préalablement au lancement de la fabrication et de la commercialisation d’un produit nouveau, les coûts préétablis permettent de déterminer le prix de vente.</a:t>
          </a:r>
          <a:endParaRPr lang="fr-FR" sz="2200" i="0" dirty="0"/>
        </a:p>
      </dgm:t>
    </dgm:pt>
    <dgm:pt modelId="{5C92663A-7DC4-4D6B-B9E7-FE0EEAED7187}" type="parTrans" cxnId="{D44464BC-8E57-48BD-B93B-30AD817EE69B}">
      <dgm:prSet/>
      <dgm:spPr/>
      <dgm:t>
        <a:bodyPr/>
        <a:lstStyle/>
        <a:p>
          <a:endParaRPr lang="fr-FR"/>
        </a:p>
      </dgm:t>
    </dgm:pt>
    <dgm:pt modelId="{568CE17A-4E7F-4DBD-9A8E-70D551C05A64}" type="sibTrans" cxnId="{D44464BC-8E57-48BD-B93B-30AD817EE69B}">
      <dgm:prSet/>
      <dgm:spPr/>
      <dgm:t>
        <a:bodyPr/>
        <a:lstStyle/>
        <a:p>
          <a:endParaRPr lang="fr-FR"/>
        </a:p>
      </dgm:t>
    </dgm:pt>
    <dgm:pt modelId="{07A45972-BFD5-4335-833F-01B831B5020E}" type="pres">
      <dgm:prSet presAssocID="{C3936A8F-0B06-4BB8-A8F3-350B1DB6191B}" presName="linear" presStyleCnt="0">
        <dgm:presLayoutVars>
          <dgm:dir/>
          <dgm:resizeHandles val="exact"/>
        </dgm:presLayoutVars>
      </dgm:prSet>
      <dgm:spPr/>
      <dgm:t>
        <a:bodyPr/>
        <a:lstStyle/>
        <a:p>
          <a:endParaRPr lang="fr-FR"/>
        </a:p>
      </dgm:t>
    </dgm:pt>
    <dgm:pt modelId="{28BD4293-0EF4-4073-ADEE-DA65C3A27AB6}" type="pres">
      <dgm:prSet presAssocID="{212B1AB5-86DB-4FA5-B038-69551133B075}" presName="comp" presStyleCnt="0"/>
      <dgm:spPr/>
    </dgm:pt>
    <dgm:pt modelId="{4E5B03B3-F4CA-4988-BDD3-53C0B144664B}" type="pres">
      <dgm:prSet presAssocID="{212B1AB5-86DB-4FA5-B038-69551133B075}" presName="box" presStyleLbl="node1" presStyleIdx="0" presStyleCnt="1"/>
      <dgm:spPr/>
      <dgm:t>
        <a:bodyPr/>
        <a:lstStyle/>
        <a:p>
          <a:endParaRPr lang="fr-FR"/>
        </a:p>
      </dgm:t>
    </dgm:pt>
    <dgm:pt modelId="{904CF3BE-C28C-4CDB-AABB-3E5CB82EE7C0}" type="pres">
      <dgm:prSet presAssocID="{212B1AB5-86DB-4FA5-B038-69551133B075}" presName="img" presStyleLbl="fgImgPlace1" presStyleIdx="0" presStyleCnt="1" custLinFactNeighborX="-18724" custLinFactNeighborY="-1065"/>
      <dgm:spPr/>
    </dgm:pt>
    <dgm:pt modelId="{970E6365-5596-45AD-901B-AE49ADA4C12C}" type="pres">
      <dgm:prSet presAssocID="{212B1AB5-86DB-4FA5-B038-69551133B075}" presName="text" presStyleLbl="node1" presStyleIdx="0" presStyleCnt="1">
        <dgm:presLayoutVars>
          <dgm:bulletEnabled val="1"/>
        </dgm:presLayoutVars>
      </dgm:prSet>
      <dgm:spPr/>
      <dgm:t>
        <a:bodyPr/>
        <a:lstStyle/>
        <a:p>
          <a:endParaRPr lang="fr-FR"/>
        </a:p>
      </dgm:t>
    </dgm:pt>
  </dgm:ptLst>
  <dgm:cxnLst>
    <dgm:cxn modelId="{2B70636E-CC75-4D4A-81F5-FCEBB1E015F1}" type="presOf" srcId="{212B1AB5-86DB-4FA5-B038-69551133B075}" destId="{4E5B03B3-F4CA-4988-BDD3-53C0B144664B}" srcOrd="0" destOrd="0" presId="urn:microsoft.com/office/officeart/2005/8/layout/vList4"/>
    <dgm:cxn modelId="{5527D603-80B6-4F0E-9EE5-7911D53753F7}" srcId="{C3936A8F-0B06-4BB8-A8F3-350B1DB6191B}" destId="{212B1AB5-86DB-4FA5-B038-69551133B075}" srcOrd="0" destOrd="0" parTransId="{2573733C-317B-4B3F-80A0-D929DA2E9F3C}" sibTransId="{EDE9A830-A2F0-428C-8D83-C77F06E823A7}"/>
    <dgm:cxn modelId="{E552DDDD-D450-4ACF-A973-3E77855A969A}" type="presOf" srcId="{64DD9A06-680E-4122-A8CA-398B7F061C0F}" destId="{4E5B03B3-F4CA-4988-BDD3-53C0B144664B}" srcOrd="0" destOrd="2" presId="urn:microsoft.com/office/officeart/2005/8/layout/vList4"/>
    <dgm:cxn modelId="{83C7C90D-057D-402E-A094-78A8DFC84F6E}" type="presOf" srcId="{935158AC-A040-4472-9BE5-DF6AEB5C916C}" destId="{970E6365-5596-45AD-901B-AE49ADA4C12C}" srcOrd="1" destOrd="4" presId="urn:microsoft.com/office/officeart/2005/8/layout/vList4"/>
    <dgm:cxn modelId="{E0BCF10C-3347-48D6-989A-DF692B9DCC94}" srcId="{212B1AB5-86DB-4FA5-B038-69551133B075}" destId="{D7570088-6D1D-4A30-993D-83674925591D}" srcOrd="2" destOrd="0" parTransId="{EB74888F-960C-4363-B236-FBBD1CD8CF43}" sibTransId="{2E0392F6-F35E-4A43-809F-EC829929708C}"/>
    <dgm:cxn modelId="{539BE832-9CDB-49D0-9BA9-2DB3BAC2566E}" srcId="{212B1AB5-86DB-4FA5-B038-69551133B075}" destId="{EC7E9A7F-6E88-47CE-8C93-8D91F5C29120}" srcOrd="0" destOrd="0" parTransId="{EFD69BC2-B9F6-4944-B84B-817108177DFC}" sibTransId="{6C7784E3-5045-4720-8C92-857869D05ED8}"/>
    <dgm:cxn modelId="{982D0EC8-4640-4FC6-BA01-C03F3AF36B9D}" type="presOf" srcId="{EC7E9A7F-6E88-47CE-8C93-8D91F5C29120}" destId="{970E6365-5596-45AD-901B-AE49ADA4C12C}" srcOrd="1" destOrd="1" presId="urn:microsoft.com/office/officeart/2005/8/layout/vList4"/>
    <dgm:cxn modelId="{6EDF4BAA-D100-41BF-88F9-2E5378F23FAF}" type="presOf" srcId="{212B1AB5-86DB-4FA5-B038-69551133B075}" destId="{970E6365-5596-45AD-901B-AE49ADA4C12C}" srcOrd="1" destOrd="0" presId="urn:microsoft.com/office/officeart/2005/8/layout/vList4"/>
    <dgm:cxn modelId="{7851DDEC-C49E-48DC-8FBB-17D303650901}" type="presOf" srcId="{64DD9A06-680E-4122-A8CA-398B7F061C0F}" destId="{970E6365-5596-45AD-901B-AE49ADA4C12C}" srcOrd="1" destOrd="2" presId="urn:microsoft.com/office/officeart/2005/8/layout/vList4"/>
    <dgm:cxn modelId="{D44464BC-8E57-48BD-B93B-30AD817EE69B}" srcId="{212B1AB5-86DB-4FA5-B038-69551133B075}" destId="{935158AC-A040-4472-9BE5-DF6AEB5C916C}" srcOrd="3" destOrd="0" parTransId="{5C92663A-7DC4-4D6B-B9E7-FE0EEAED7187}" sibTransId="{568CE17A-4E7F-4DBD-9A8E-70D551C05A64}"/>
    <dgm:cxn modelId="{595F1227-81C6-49C1-A9B7-B7F9430B7E7F}" srcId="{212B1AB5-86DB-4FA5-B038-69551133B075}" destId="{64DD9A06-680E-4122-A8CA-398B7F061C0F}" srcOrd="1" destOrd="0" parTransId="{78AD05ED-9126-44D5-A05B-F4D07648C53D}" sibTransId="{0C8C48F8-1F6D-4741-B173-98A1D9A025E8}"/>
    <dgm:cxn modelId="{DC234892-78A9-42F0-9FD2-EE5B3C7C9117}" type="presOf" srcId="{D7570088-6D1D-4A30-993D-83674925591D}" destId="{970E6365-5596-45AD-901B-AE49ADA4C12C}" srcOrd="1" destOrd="3" presId="urn:microsoft.com/office/officeart/2005/8/layout/vList4"/>
    <dgm:cxn modelId="{52709A52-E2B5-4352-8704-56DEE1CBB29E}" type="presOf" srcId="{D7570088-6D1D-4A30-993D-83674925591D}" destId="{4E5B03B3-F4CA-4988-BDD3-53C0B144664B}" srcOrd="0" destOrd="3" presId="urn:microsoft.com/office/officeart/2005/8/layout/vList4"/>
    <dgm:cxn modelId="{0C5BE58E-FDB6-4D6A-BFEE-01F3D63948D4}" type="presOf" srcId="{C3936A8F-0B06-4BB8-A8F3-350B1DB6191B}" destId="{07A45972-BFD5-4335-833F-01B831B5020E}" srcOrd="0" destOrd="0" presId="urn:microsoft.com/office/officeart/2005/8/layout/vList4"/>
    <dgm:cxn modelId="{EBEA7086-4B83-4C7E-A0E3-EC8FEA95DEB1}" type="presOf" srcId="{EC7E9A7F-6E88-47CE-8C93-8D91F5C29120}" destId="{4E5B03B3-F4CA-4988-BDD3-53C0B144664B}" srcOrd="0" destOrd="1" presId="urn:microsoft.com/office/officeart/2005/8/layout/vList4"/>
    <dgm:cxn modelId="{C767EC90-6C4D-48B5-BE31-300816534CD8}" type="presOf" srcId="{935158AC-A040-4472-9BE5-DF6AEB5C916C}" destId="{4E5B03B3-F4CA-4988-BDD3-53C0B144664B}" srcOrd="0" destOrd="4" presId="urn:microsoft.com/office/officeart/2005/8/layout/vList4"/>
    <dgm:cxn modelId="{D21DB9D0-D18B-47E6-8C85-2478A1E374F7}" type="presParOf" srcId="{07A45972-BFD5-4335-833F-01B831B5020E}" destId="{28BD4293-0EF4-4073-ADEE-DA65C3A27AB6}" srcOrd="0" destOrd="0" presId="urn:microsoft.com/office/officeart/2005/8/layout/vList4"/>
    <dgm:cxn modelId="{3BBBEEBA-9985-4ECC-8007-84360D831B50}" type="presParOf" srcId="{28BD4293-0EF4-4073-ADEE-DA65C3A27AB6}" destId="{4E5B03B3-F4CA-4988-BDD3-53C0B144664B}" srcOrd="0" destOrd="0" presId="urn:microsoft.com/office/officeart/2005/8/layout/vList4"/>
    <dgm:cxn modelId="{EA1F5C26-C82B-4FAA-B6BC-01359E095A95}" type="presParOf" srcId="{28BD4293-0EF4-4073-ADEE-DA65C3A27AB6}" destId="{904CF3BE-C28C-4CDB-AABB-3E5CB82EE7C0}" srcOrd="1" destOrd="0" presId="urn:microsoft.com/office/officeart/2005/8/layout/vList4"/>
    <dgm:cxn modelId="{72C5B889-450E-45E8-B4B8-72B54875512B}" type="presParOf" srcId="{28BD4293-0EF4-4073-ADEE-DA65C3A27AB6}" destId="{970E6365-5596-45AD-901B-AE49ADA4C12C}"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F6A694F4-C7CC-44A1-9B39-64F3E8B9039A}"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fr-FR"/>
        </a:p>
      </dgm:t>
    </dgm:pt>
    <dgm:pt modelId="{44EFFBA6-E6AC-4452-9CD6-45F4D69A0C0A}">
      <dgm:prSet phldrT="[Texte]" custT="1"/>
      <dgm:spPr/>
      <dgm:t>
        <a:bodyPr/>
        <a:lstStyle/>
        <a:p>
          <a:r>
            <a:rPr lang="fr-FR" sz="2600" b="1" smtClean="0"/>
            <a:t>Les objectifs à atteindre </a:t>
          </a:r>
          <a:endParaRPr lang="fr-FR" sz="2600" b="1" dirty="0"/>
        </a:p>
      </dgm:t>
    </dgm:pt>
    <dgm:pt modelId="{6AD15899-556F-406E-9316-781EAD1313C0}" type="parTrans" cxnId="{833626F9-0973-44BA-BE39-B72A81B492F9}">
      <dgm:prSet/>
      <dgm:spPr/>
      <dgm:t>
        <a:bodyPr/>
        <a:lstStyle/>
        <a:p>
          <a:endParaRPr lang="fr-FR" sz="2600" b="1">
            <a:solidFill>
              <a:schemeClr val="bg1"/>
            </a:solidFill>
          </a:endParaRPr>
        </a:p>
      </dgm:t>
    </dgm:pt>
    <dgm:pt modelId="{9C2C1508-BFF0-4454-B29C-76761E18F499}" type="sibTrans" cxnId="{833626F9-0973-44BA-BE39-B72A81B492F9}">
      <dgm:prSet/>
      <dgm:spPr>
        <a:solidFill>
          <a:schemeClr val="accent1">
            <a:lumMod val="75000"/>
          </a:schemeClr>
        </a:solidFill>
      </dgm:spPr>
      <dgm:t>
        <a:bodyPr/>
        <a:lstStyle/>
        <a:p>
          <a:endParaRPr lang="fr-FR" sz="2600" b="1">
            <a:solidFill>
              <a:schemeClr val="bg1"/>
            </a:solidFill>
          </a:endParaRPr>
        </a:p>
      </dgm:t>
    </dgm:pt>
    <dgm:pt modelId="{73AD6F26-921D-48C3-9610-0802D815DD56}">
      <dgm:prSet custT="1"/>
      <dgm:spPr/>
      <dgm:t>
        <a:bodyPr/>
        <a:lstStyle/>
        <a:p>
          <a:r>
            <a:rPr lang="fr-FR" sz="2600" b="1" smtClean="0"/>
            <a:t>Les ressources mises à sa disposition </a:t>
          </a:r>
          <a:endParaRPr lang="fr-FR" sz="2600" b="1" dirty="0"/>
        </a:p>
      </dgm:t>
    </dgm:pt>
    <dgm:pt modelId="{45E28DA4-5A14-4194-B994-DC6FB76810BF}" type="parTrans" cxnId="{13F5D2CB-A196-43BD-B2BB-94ABAC1BFCFC}">
      <dgm:prSet/>
      <dgm:spPr/>
      <dgm:t>
        <a:bodyPr/>
        <a:lstStyle/>
        <a:p>
          <a:endParaRPr lang="fr-FR" sz="2600" b="1">
            <a:solidFill>
              <a:schemeClr val="bg1"/>
            </a:solidFill>
          </a:endParaRPr>
        </a:p>
      </dgm:t>
    </dgm:pt>
    <dgm:pt modelId="{B9DE7D55-BB4D-4AC4-95AF-FAAAC04DE9D9}" type="sibTrans" cxnId="{13F5D2CB-A196-43BD-B2BB-94ABAC1BFCFC}">
      <dgm:prSet/>
      <dgm:spPr>
        <a:solidFill>
          <a:schemeClr val="accent1">
            <a:lumMod val="75000"/>
          </a:schemeClr>
        </a:solidFill>
      </dgm:spPr>
      <dgm:t>
        <a:bodyPr/>
        <a:lstStyle/>
        <a:p>
          <a:endParaRPr lang="fr-FR" sz="2600" b="1">
            <a:solidFill>
              <a:schemeClr val="bg1"/>
            </a:solidFill>
          </a:endParaRPr>
        </a:p>
      </dgm:t>
    </dgm:pt>
    <dgm:pt modelId="{265F0EAE-233D-4342-8421-EB62EDAE81E2}">
      <dgm:prSet custT="1"/>
      <dgm:spPr/>
      <dgm:t>
        <a:bodyPr/>
        <a:lstStyle/>
        <a:p>
          <a:r>
            <a:rPr lang="fr-FR" sz="2600" b="1" smtClean="0"/>
            <a:t>Les résultats obtenus </a:t>
          </a:r>
          <a:endParaRPr lang="fr-FR" sz="2600" b="1" dirty="0"/>
        </a:p>
      </dgm:t>
    </dgm:pt>
    <dgm:pt modelId="{D3E055EF-5FF5-4A71-B4E4-15481CE2D4EC}" type="parTrans" cxnId="{DCBE801F-7B56-4CC8-A43E-BB4013A0A969}">
      <dgm:prSet/>
      <dgm:spPr/>
      <dgm:t>
        <a:bodyPr/>
        <a:lstStyle/>
        <a:p>
          <a:endParaRPr lang="fr-FR" sz="2600" b="1">
            <a:solidFill>
              <a:schemeClr val="bg1"/>
            </a:solidFill>
          </a:endParaRPr>
        </a:p>
      </dgm:t>
    </dgm:pt>
    <dgm:pt modelId="{6D2A4BAD-3D66-408C-99C2-4DE8C26CA13B}" type="sibTrans" cxnId="{DCBE801F-7B56-4CC8-A43E-BB4013A0A969}">
      <dgm:prSet/>
      <dgm:spPr>
        <a:solidFill>
          <a:schemeClr val="accent1">
            <a:lumMod val="75000"/>
          </a:schemeClr>
        </a:solidFill>
      </dgm:spPr>
      <dgm:t>
        <a:bodyPr/>
        <a:lstStyle/>
        <a:p>
          <a:endParaRPr lang="fr-FR" sz="2600" b="1">
            <a:solidFill>
              <a:schemeClr val="bg1"/>
            </a:solidFill>
          </a:endParaRPr>
        </a:p>
      </dgm:t>
    </dgm:pt>
    <dgm:pt modelId="{7E23E2AD-9A93-4B7E-8610-0189F7752D14}" type="pres">
      <dgm:prSet presAssocID="{F6A694F4-C7CC-44A1-9B39-64F3E8B9039A}" presName="cycle" presStyleCnt="0">
        <dgm:presLayoutVars>
          <dgm:dir/>
          <dgm:resizeHandles val="exact"/>
        </dgm:presLayoutVars>
      </dgm:prSet>
      <dgm:spPr/>
      <dgm:t>
        <a:bodyPr/>
        <a:lstStyle/>
        <a:p>
          <a:endParaRPr lang="fr-FR"/>
        </a:p>
      </dgm:t>
    </dgm:pt>
    <dgm:pt modelId="{69068322-D70C-48F4-BF37-A50618621725}" type="pres">
      <dgm:prSet presAssocID="{44EFFBA6-E6AC-4452-9CD6-45F4D69A0C0A}" presName="node" presStyleLbl="node1" presStyleIdx="0" presStyleCnt="3">
        <dgm:presLayoutVars>
          <dgm:bulletEnabled val="1"/>
        </dgm:presLayoutVars>
      </dgm:prSet>
      <dgm:spPr/>
      <dgm:t>
        <a:bodyPr/>
        <a:lstStyle/>
        <a:p>
          <a:endParaRPr lang="fr-FR"/>
        </a:p>
      </dgm:t>
    </dgm:pt>
    <dgm:pt modelId="{65A4FE6D-0327-4F0C-B88A-447479734553}" type="pres">
      <dgm:prSet presAssocID="{9C2C1508-BFF0-4454-B29C-76761E18F499}" presName="sibTrans" presStyleLbl="sibTrans2D1" presStyleIdx="0" presStyleCnt="3" custLinFactNeighborX="-21621" custLinFactNeighborY="4827"/>
      <dgm:spPr/>
      <dgm:t>
        <a:bodyPr/>
        <a:lstStyle/>
        <a:p>
          <a:endParaRPr lang="fr-FR"/>
        </a:p>
      </dgm:t>
    </dgm:pt>
    <dgm:pt modelId="{0738313C-42AE-42C9-BDCC-D49369EE0088}" type="pres">
      <dgm:prSet presAssocID="{9C2C1508-BFF0-4454-B29C-76761E18F499}" presName="connectorText" presStyleLbl="sibTrans2D1" presStyleIdx="0" presStyleCnt="3"/>
      <dgm:spPr/>
      <dgm:t>
        <a:bodyPr/>
        <a:lstStyle/>
        <a:p>
          <a:endParaRPr lang="fr-FR"/>
        </a:p>
      </dgm:t>
    </dgm:pt>
    <dgm:pt modelId="{8EAFF8D3-7312-4F21-8D2D-C4C18E8EB604}" type="pres">
      <dgm:prSet presAssocID="{73AD6F26-921D-48C3-9610-0802D815DD56}" presName="node" presStyleLbl="node1" presStyleIdx="1" presStyleCnt="3" custScaleX="108674">
        <dgm:presLayoutVars>
          <dgm:bulletEnabled val="1"/>
        </dgm:presLayoutVars>
      </dgm:prSet>
      <dgm:spPr/>
      <dgm:t>
        <a:bodyPr/>
        <a:lstStyle/>
        <a:p>
          <a:endParaRPr lang="fr-FR"/>
        </a:p>
      </dgm:t>
    </dgm:pt>
    <dgm:pt modelId="{55B3A20E-AD65-4D34-8F87-A1429D7F2C0C}" type="pres">
      <dgm:prSet presAssocID="{B9DE7D55-BB4D-4AC4-95AF-FAAAC04DE9D9}" presName="sibTrans" presStyleLbl="sibTrans2D1" presStyleIdx="1" presStyleCnt="3"/>
      <dgm:spPr/>
      <dgm:t>
        <a:bodyPr/>
        <a:lstStyle/>
        <a:p>
          <a:endParaRPr lang="fr-FR"/>
        </a:p>
      </dgm:t>
    </dgm:pt>
    <dgm:pt modelId="{58837ADD-FFAD-49D6-959F-3749E28F2E32}" type="pres">
      <dgm:prSet presAssocID="{B9DE7D55-BB4D-4AC4-95AF-FAAAC04DE9D9}" presName="connectorText" presStyleLbl="sibTrans2D1" presStyleIdx="1" presStyleCnt="3"/>
      <dgm:spPr/>
      <dgm:t>
        <a:bodyPr/>
        <a:lstStyle/>
        <a:p>
          <a:endParaRPr lang="fr-FR"/>
        </a:p>
      </dgm:t>
    </dgm:pt>
    <dgm:pt modelId="{B6DE0FD7-3215-4E14-A96B-4D482F561876}" type="pres">
      <dgm:prSet presAssocID="{265F0EAE-233D-4342-8421-EB62EDAE81E2}" presName="node" presStyleLbl="node1" presStyleIdx="2" presStyleCnt="3">
        <dgm:presLayoutVars>
          <dgm:bulletEnabled val="1"/>
        </dgm:presLayoutVars>
      </dgm:prSet>
      <dgm:spPr/>
      <dgm:t>
        <a:bodyPr/>
        <a:lstStyle/>
        <a:p>
          <a:endParaRPr lang="fr-FR"/>
        </a:p>
      </dgm:t>
    </dgm:pt>
    <dgm:pt modelId="{B22F4529-B03D-4B0F-A57E-B34E154AF327}" type="pres">
      <dgm:prSet presAssocID="{6D2A4BAD-3D66-408C-99C2-4DE8C26CA13B}" presName="sibTrans" presStyleLbl="sibTrans2D1" presStyleIdx="2" presStyleCnt="3" custLinFactNeighborX="8418" custLinFactNeighborY="-9068"/>
      <dgm:spPr/>
      <dgm:t>
        <a:bodyPr/>
        <a:lstStyle/>
        <a:p>
          <a:endParaRPr lang="fr-FR"/>
        </a:p>
      </dgm:t>
    </dgm:pt>
    <dgm:pt modelId="{C1546D01-5CAC-4E31-81AF-69878DA06C82}" type="pres">
      <dgm:prSet presAssocID="{6D2A4BAD-3D66-408C-99C2-4DE8C26CA13B}" presName="connectorText" presStyleLbl="sibTrans2D1" presStyleIdx="2" presStyleCnt="3"/>
      <dgm:spPr/>
      <dgm:t>
        <a:bodyPr/>
        <a:lstStyle/>
        <a:p>
          <a:endParaRPr lang="fr-FR"/>
        </a:p>
      </dgm:t>
    </dgm:pt>
  </dgm:ptLst>
  <dgm:cxnLst>
    <dgm:cxn modelId="{54665F30-B2D2-4DF1-AFBE-6DBA565F40FA}" type="presOf" srcId="{44EFFBA6-E6AC-4452-9CD6-45F4D69A0C0A}" destId="{69068322-D70C-48F4-BF37-A50618621725}" srcOrd="0" destOrd="0" presId="urn:microsoft.com/office/officeart/2005/8/layout/cycle2"/>
    <dgm:cxn modelId="{7DF01008-EE23-4EE0-84F5-77B4A3671312}" type="presOf" srcId="{9C2C1508-BFF0-4454-B29C-76761E18F499}" destId="{65A4FE6D-0327-4F0C-B88A-447479734553}" srcOrd="0" destOrd="0" presId="urn:microsoft.com/office/officeart/2005/8/layout/cycle2"/>
    <dgm:cxn modelId="{F2DD12BE-86CD-421C-8CDA-94426D9F2896}" type="presOf" srcId="{6D2A4BAD-3D66-408C-99C2-4DE8C26CA13B}" destId="{B22F4529-B03D-4B0F-A57E-B34E154AF327}" srcOrd="0" destOrd="0" presId="urn:microsoft.com/office/officeart/2005/8/layout/cycle2"/>
    <dgm:cxn modelId="{6822728A-A6D7-4C54-BF91-80BA45A03202}" type="presOf" srcId="{B9DE7D55-BB4D-4AC4-95AF-FAAAC04DE9D9}" destId="{58837ADD-FFAD-49D6-959F-3749E28F2E32}" srcOrd="1" destOrd="0" presId="urn:microsoft.com/office/officeart/2005/8/layout/cycle2"/>
    <dgm:cxn modelId="{B7D23F8C-4FA1-4817-91AD-F541318705B3}" type="presOf" srcId="{9C2C1508-BFF0-4454-B29C-76761E18F499}" destId="{0738313C-42AE-42C9-BDCC-D49369EE0088}" srcOrd="1" destOrd="0" presId="urn:microsoft.com/office/officeart/2005/8/layout/cycle2"/>
    <dgm:cxn modelId="{13F5D2CB-A196-43BD-B2BB-94ABAC1BFCFC}" srcId="{F6A694F4-C7CC-44A1-9B39-64F3E8B9039A}" destId="{73AD6F26-921D-48C3-9610-0802D815DD56}" srcOrd="1" destOrd="0" parTransId="{45E28DA4-5A14-4194-B994-DC6FB76810BF}" sibTransId="{B9DE7D55-BB4D-4AC4-95AF-FAAAC04DE9D9}"/>
    <dgm:cxn modelId="{C557FBAD-CCD4-41E9-8CD1-9A48A8A77CDE}" type="presOf" srcId="{F6A694F4-C7CC-44A1-9B39-64F3E8B9039A}" destId="{7E23E2AD-9A93-4B7E-8610-0189F7752D14}" srcOrd="0" destOrd="0" presId="urn:microsoft.com/office/officeart/2005/8/layout/cycle2"/>
    <dgm:cxn modelId="{059FA824-A181-415A-BF84-98628614C908}" type="presOf" srcId="{265F0EAE-233D-4342-8421-EB62EDAE81E2}" destId="{B6DE0FD7-3215-4E14-A96B-4D482F561876}" srcOrd="0" destOrd="0" presId="urn:microsoft.com/office/officeart/2005/8/layout/cycle2"/>
    <dgm:cxn modelId="{DCBE801F-7B56-4CC8-A43E-BB4013A0A969}" srcId="{F6A694F4-C7CC-44A1-9B39-64F3E8B9039A}" destId="{265F0EAE-233D-4342-8421-EB62EDAE81E2}" srcOrd="2" destOrd="0" parTransId="{D3E055EF-5FF5-4A71-B4E4-15481CE2D4EC}" sibTransId="{6D2A4BAD-3D66-408C-99C2-4DE8C26CA13B}"/>
    <dgm:cxn modelId="{833626F9-0973-44BA-BE39-B72A81B492F9}" srcId="{F6A694F4-C7CC-44A1-9B39-64F3E8B9039A}" destId="{44EFFBA6-E6AC-4452-9CD6-45F4D69A0C0A}" srcOrd="0" destOrd="0" parTransId="{6AD15899-556F-406E-9316-781EAD1313C0}" sibTransId="{9C2C1508-BFF0-4454-B29C-76761E18F499}"/>
    <dgm:cxn modelId="{B57CC52F-6C8E-4A30-BE08-6B2B3CE261B8}" type="presOf" srcId="{6D2A4BAD-3D66-408C-99C2-4DE8C26CA13B}" destId="{C1546D01-5CAC-4E31-81AF-69878DA06C82}" srcOrd="1" destOrd="0" presId="urn:microsoft.com/office/officeart/2005/8/layout/cycle2"/>
    <dgm:cxn modelId="{2F9C7845-89F8-43E5-9A18-9DEAB440DEF7}" type="presOf" srcId="{73AD6F26-921D-48C3-9610-0802D815DD56}" destId="{8EAFF8D3-7312-4F21-8D2D-C4C18E8EB604}" srcOrd="0" destOrd="0" presId="urn:microsoft.com/office/officeart/2005/8/layout/cycle2"/>
    <dgm:cxn modelId="{9E0485C5-6BE5-4247-A84E-D7C179EE5532}" type="presOf" srcId="{B9DE7D55-BB4D-4AC4-95AF-FAAAC04DE9D9}" destId="{55B3A20E-AD65-4D34-8F87-A1429D7F2C0C}" srcOrd="0" destOrd="0" presId="urn:microsoft.com/office/officeart/2005/8/layout/cycle2"/>
    <dgm:cxn modelId="{96B93A68-55A7-4BB3-9E8F-F26683FB2185}" type="presParOf" srcId="{7E23E2AD-9A93-4B7E-8610-0189F7752D14}" destId="{69068322-D70C-48F4-BF37-A50618621725}" srcOrd="0" destOrd="0" presId="urn:microsoft.com/office/officeart/2005/8/layout/cycle2"/>
    <dgm:cxn modelId="{958D1592-652A-4F38-A4C5-119CB65B8CA4}" type="presParOf" srcId="{7E23E2AD-9A93-4B7E-8610-0189F7752D14}" destId="{65A4FE6D-0327-4F0C-B88A-447479734553}" srcOrd="1" destOrd="0" presId="urn:microsoft.com/office/officeart/2005/8/layout/cycle2"/>
    <dgm:cxn modelId="{00E01168-A033-4AC4-AC75-F1D4C3BED21F}" type="presParOf" srcId="{65A4FE6D-0327-4F0C-B88A-447479734553}" destId="{0738313C-42AE-42C9-BDCC-D49369EE0088}" srcOrd="0" destOrd="0" presId="urn:microsoft.com/office/officeart/2005/8/layout/cycle2"/>
    <dgm:cxn modelId="{43FA2309-4DB6-44F8-8A52-652D96F40EB1}" type="presParOf" srcId="{7E23E2AD-9A93-4B7E-8610-0189F7752D14}" destId="{8EAFF8D3-7312-4F21-8D2D-C4C18E8EB604}" srcOrd="2" destOrd="0" presId="urn:microsoft.com/office/officeart/2005/8/layout/cycle2"/>
    <dgm:cxn modelId="{AE87B32B-8358-4042-9B4F-EB59264CE497}" type="presParOf" srcId="{7E23E2AD-9A93-4B7E-8610-0189F7752D14}" destId="{55B3A20E-AD65-4D34-8F87-A1429D7F2C0C}" srcOrd="3" destOrd="0" presId="urn:microsoft.com/office/officeart/2005/8/layout/cycle2"/>
    <dgm:cxn modelId="{644C303C-12C5-4E05-BA71-A6DE89E25A03}" type="presParOf" srcId="{55B3A20E-AD65-4D34-8F87-A1429D7F2C0C}" destId="{58837ADD-FFAD-49D6-959F-3749E28F2E32}" srcOrd="0" destOrd="0" presId="urn:microsoft.com/office/officeart/2005/8/layout/cycle2"/>
    <dgm:cxn modelId="{7971FF5F-BB4B-47AE-8E28-51F8E2C8720D}" type="presParOf" srcId="{7E23E2AD-9A93-4B7E-8610-0189F7752D14}" destId="{B6DE0FD7-3215-4E14-A96B-4D482F561876}" srcOrd="4" destOrd="0" presId="urn:microsoft.com/office/officeart/2005/8/layout/cycle2"/>
    <dgm:cxn modelId="{7E834C69-118F-4C87-8F07-18AEE0553CB4}" type="presParOf" srcId="{7E23E2AD-9A93-4B7E-8610-0189F7752D14}" destId="{B22F4529-B03D-4B0F-A57E-B34E154AF327}" srcOrd="5" destOrd="0" presId="urn:microsoft.com/office/officeart/2005/8/layout/cycle2"/>
    <dgm:cxn modelId="{FB4968F7-FAB4-4F4F-A133-3BAA42F4B680}" type="presParOf" srcId="{B22F4529-B03D-4B0F-A57E-B34E154AF327}" destId="{C1546D01-5CAC-4E31-81AF-69878DA06C82}" srcOrd="0" destOrd="0" presId="urn:microsoft.com/office/officeart/2005/8/layout/cycle2"/>
  </dgm:cxnLst>
  <dgm:bg/>
  <dgm:whole/>
</dgm:dataModel>
</file>

<file path=ppt/diagrams/data4.xml><?xml version="1.0" encoding="utf-8"?>
<dgm:dataModel xmlns:dgm="http://schemas.openxmlformats.org/drawingml/2006/diagram" xmlns:a="http://schemas.openxmlformats.org/drawingml/2006/main">
  <dgm:ptLst>
    <dgm:pt modelId="{DD03AC5B-7B35-4C67-817D-EDAFEDB85050}" type="doc">
      <dgm:prSet loTypeId="urn:microsoft.com/office/officeart/2005/8/layout/cycle8" loCatId="cycle" qsTypeId="urn:microsoft.com/office/officeart/2005/8/quickstyle/simple3" qsCatId="simple" csTypeId="urn:microsoft.com/office/officeart/2005/8/colors/accent1_4" csCatId="accent1" phldr="1"/>
      <dgm:spPr/>
    </dgm:pt>
    <dgm:pt modelId="{D275CA09-C589-4F59-BA93-DA33FDE809E7}">
      <dgm:prSet phldrT="[Texte]" custT="1"/>
      <dgm:spPr/>
      <dgm:t>
        <a:bodyPr/>
        <a:lstStyle/>
        <a:p>
          <a:r>
            <a:rPr lang="fr-FR" sz="2400" b="1" u="sng" dirty="0" smtClean="0"/>
            <a:t>La pertinence </a:t>
          </a:r>
          <a:r>
            <a:rPr lang="fr-FR" sz="2400" dirty="0" smtClean="0"/>
            <a:t>(des moyens mis en œuvre par rapport aux objectifs) </a:t>
          </a:r>
          <a:endParaRPr lang="fr-FR" sz="2400" dirty="0"/>
        </a:p>
      </dgm:t>
    </dgm:pt>
    <dgm:pt modelId="{6D3C8729-A3D2-44B3-9DF5-F335D0EE8EB3}" type="parTrans" cxnId="{5535ED23-C1C0-4500-8C60-55A9AD70A6F3}">
      <dgm:prSet/>
      <dgm:spPr/>
      <dgm:t>
        <a:bodyPr/>
        <a:lstStyle/>
        <a:p>
          <a:endParaRPr lang="fr-FR" sz="2400">
            <a:solidFill>
              <a:schemeClr val="tx1"/>
            </a:solidFill>
          </a:endParaRPr>
        </a:p>
      </dgm:t>
    </dgm:pt>
    <dgm:pt modelId="{09E0351F-AC83-4BD9-A68A-38805EB5081D}" type="sibTrans" cxnId="{5535ED23-C1C0-4500-8C60-55A9AD70A6F3}">
      <dgm:prSet/>
      <dgm:spPr/>
      <dgm:t>
        <a:bodyPr/>
        <a:lstStyle/>
        <a:p>
          <a:endParaRPr lang="fr-FR" sz="2400">
            <a:solidFill>
              <a:schemeClr val="tx1"/>
            </a:solidFill>
          </a:endParaRPr>
        </a:p>
      </dgm:t>
    </dgm:pt>
    <dgm:pt modelId="{30DCAE08-FE58-462F-A5F5-FEFBFC8388F2}">
      <dgm:prSet custT="1"/>
      <dgm:spPr/>
      <dgm:t>
        <a:bodyPr/>
        <a:lstStyle/>
        <a:p>
          <a:endParaRPr lang="fr-FR" sz="2400" dirty="0" smtClean="0"/>
        </a:p>
        <a:p>
          <a:r>
            <a:rPr lang="fr-FR" sz="2400" b="1" u="sng" dirty="0" smtClean="0"/>
            <a:t>L’efficacité</a:t>
          </a:r>
          <a:r>
            <a:rPr lang="fr-FR" sz="2400" dirty="0" smtClean="0"/>
            <a:t> (la capacité à atteindre l’objectif, c’est-à-dire à atteindre un résultat conforme à l’objectif) </a:t>
          </a:r>
        </a:p>
        <a:p>
          <a:endParaRPr lang="fr-FR" sz="2400" dirty="0"/>
        </a:p>
      </dgm:t>
    </dgm:pt>
    <dgm:pt modelId="{2F7C2AF0-21D3-4139-A453-651AAF5FE79B}" type="parTrans" cxnId="{8A6FDA32-16B2-4DAA-B856-893C51214F01}">
      <dgm:prSet/>
      <dgm:spPr/>
      <dgm:t>
        <a:bodyPr/>
        <a:lstStyle/>
        <a:p>
          <a:endParaRPr lang="fr-FR" sz="2400">
            <a:solidFill>
              <a:schemeClr val="tx1"/>
            </a:solidFill>
          </a:endParaRPr>
        </a:p>
      </dgm:t>
    </dgm:pt>
    <dgm:pt modelId="{EF2094E7-5980-4086-A5A7-4A9855D2EFCF}" type="sibTrans" cxnId="{8A6FDA32-16B2-4DAA-B856-893C51214F01}">
      <dgm:prSet/>
      <dgm:spPr/>
      <dgm:t>
        <a:bodyPr/>
        <a:lstStyle/>
        <a:p>
          <a:endParaRPr lang="fr-FR" sz="2400">
            <a:solidFill>
              <a:schemeClr val="tx1"/>
            </a:solidFill>
          </a:endParaRPr>
        </a:p>
      </dgm:t>
    </dgm:pt>
    <dgm:pt modelId="{C250D5F1-A0BA-4200-8993-61FDCE1668C5}">
      <dgm:prSet custT="1"/>
      <dgm:spPr/>
      <dgm:t>
        <a:bodyPr/>
        <a:lstStyle/>
        <a:p>
          <a:endParaRPr lang="fr-FR" sz="2400" dirty="0" smtClean="0"/>
        </a:p>
        <a:p>
          <a:r>
            <a:rPr lang="fr-FR" sz="2400" b="1" u="sng" dirty="0" smtClean="0"/>
            <a:t>L’efficience</a:t>
          </a:r>
          <a:r>
            <a:rPr lang="fr-FR" sz="2400" dirty="0" smtClean="0"/>
            <a:t> (la mise en œuvre du minimum de ressources nécessaires pour le résultat obtenu)</a:t>
          </a:r>
          <a:endParaRPr lang="fr-FR" sz="2400" dirty="0"/>
        </a:p>
      </dgm:t>
    </dgm:pt>
    <dgm:pt modelId="{C762B835-D062-44F1-81C2-FE910B2452F2}" type="parTrans" cxnId="{4BC6A6B8-12C9-4688-93AB-1216C7E85BEF}">
      <dgm:prSet/>
      <dgm:spPr/>
      <dgm:t>
        <a:bodyPr/>
        <a:lstStyle/>
        <a:p>
          <a:endParaRPr lang="fr-FR" sz="2400">
            <a:solidFill>
              <a:schemeClr val="tx1"/>
            </a:solidFill>
          </a:endParaRPr>
        </a:p>
      </dgm:t>
    </dgm:pt>
    <dgm:pt modelId="{48A2E495-E176-4827-938F-A253F9668668}" type="sibTrans" cxnId="{4BC6A6B8-12C9-4688-93AB-1216C7E85BEF}">
      <dgm:prSet/>
      <dgm:spPr/>
      <dgm:t>
        <a:bodyPr/>
        <a:lstStyle/>
        <a:p>
          <a:endParaRPr lang="fr-FR" sz="2400">
            <a:solidFill>
              <a:schemeClr val="tx1"/>
            </a:solidFill>
          </a:endParaRPr>
        </a:p>
      </dgm:t>
    </dgm:pt>
    <dgm:pt modelId="{E7493411-2FB6-4C1A-A69D-25763ECC012B}" type="pres">
      <dgm:prSet presAssocID="{DD03AC5B-7B35-4C67-817D-EDAFEDB85050}" presName="compositeShape" presStyleCnt="0">
        <dgm:presLayoutVars>
          <dgm:chMax val="7"/>
          <dgm:dir/>
          <dgm:resizeHandles val="exact"/>
        </dgm:presLayoutVars>
      </dgm:prSet>
      <dgm:spPr/>
    </dgm:pt>
    <dgm:pt modelId="{629B917C-31BD-4623-8A3C-2216280A097F}" type="pres">
      <dgm:prSet presAssocID="{DD03AC5B-7B35-4C67-817D-EDAFEDB85050}" presName="wedge1" presStyleLbl="node1" presStyleIdx="0" presStyleCnt="3" custScaleX="157007" custScaleY="114193"/>
      <dgm:spPr/>
      <dgm:t>
        <a:bodyPr/>
        <a:lstStyle/>
        <a:p>
          <a:endParaRPr lang="fr-FR"/>
        </a:p>
      </dgm:t>
    </dgm:pt>
    <dgm:pt modelId="{383B036F-A79E-4C3A-AEE5-F8A37E9B8012}" type="pres">
      <dgm:prSet presAssocID="{DD03AC5B-7B35-4C67-817D-EDAFEDB85050}" presName="dummy1a" presStyleCnt="0"/>
      <dgm:spPr/>
    </dgm:pt>
    <dgm:pt modelId="{73C97C01-F5F4-405A-8A48-2C763D034327}" type="pres">
      <dgm:prSet presAssocID="{DD03AC5B-7B35-4C67-817D-EDAFEDB85050}" presName="dummy1b" presStyleCnt="0"/>
      <dgm:spPr/>
    </dgm:pt>
    <dgm:pt modelId="{F9C1F67F-DA18-4C02-9A59-F6F4FA2F3098}" type="pres">
      <dgm:prSet presAssocID="{DD03AC5B-7B35-4C67-817D-EDAFEDB85050}" presName="wedge1Tx" presStyleLbl="node1" presStyleIdx="0" presStyleCnt="3">
        <dgm:presLayoutVars>
          <dgm:chMax val="0"/>
          <dgm:chPref val="0"/>
          <dgm:bulletEnabled val="1"/>
        </dgm:presLayoutVars>
      </dgm:prSet>
      <dgm:spPr/>
      <dgm:t>
        <a:bodyPr/>
        <a:lstStyle/>
        <a:p>
          <a:endParaRPr lang="fr-FR"/>
        </a:p>
      </dgm:t>
    </dgm:pt>
    <dgm:pt modelId="{E39FB8BF-90AE-4F86-B934-F8AECFFDB89C}" type="pres">
      <dgm:prSet presAssocID="{DD03AC5B-7B35-4C67-817D-EDAFEDB85050}" presName="wedge2" presStyleLbl="node1" presStyleIdx="1" presStyleCnt="3" custScaleX="123197" custScaleY="120128"/>
      <dgm:spPr/>
      <dgm:t>
        <a:bodyPr/>
        <a:lstStyle/>
        <a:p>
          <a:endParaRPr lang="fr-FR"/>
        </a:p>
      </dgm:t>
    </dgm:pt>
    <dgm:pt modelId="{625433EF-B870-4067-84C4-18C7F852979A}" type="pres">
      <dgm:prSet presAssocID="{DD03AC5B-7B35-4C67-817D-EDAFEDB85050}" presName="dummy2a" presStyleCnt="0"/>
      <dgm:spPr/>
    </dgm:pt>
    <dgm:pt modelId="{D5CD3628-006B-446E-AACE-C8CBD23BFA38}" type="pres">
      <dgm:prSet presAssocID="{DD03AC5B-7B35-4C67-817D-EDAFEDB85050}" presName="dummy2b" presStyleCnt="0"/>
      <dgm:spPr/>
    </dgm:pt>
    <dgm:pt modelId="{7FF1EB2D-5C55-4AFD-AA2F-B443D8E8392C}" type="pres">
      <dgm:prSet presAssocID="{DD03AC5B-7B35-4C67-817D-EDAFEDB85050}" presName="wedge2Tx" presStyleLbl="node1" presStyleIdx="1" presStyleCnt="3">
        <dgm:presLayoutVars>
          <dgm:chMax val="0"/>
          <dgm:chPref val="0"/>
          <dgm:bulletEnabled val="1"/>
        </dgm:presLayoutVars>
      </dgm:prSet>
      <dgm:spPr/>
      <dgm:t>
        <a:bodyPr/>
        <a:lstStyle/>
        <a:p>
          <a:endParaRPr lang="fr-FR"/>
        </a:p>
      </dgm:t>
    </dgm:pt>
    <dgm:pt modelId="{320FDCBB-30FD-47C5-B858-08D56B9119D8}" type="pres">
      <dgm:prSet presAssocID="{DD03AC5B-7B35-4C67-817D-EDAFEDB85050}" presName="wedge3" presStyleLbl="node1" presStyleIdx="2" presStyleCnt="3" custScaleX="161997" custScaleY="116773" custLinFactNeighborX="-323" custLinFactNeighborY="1155"/>
      <dgm:spPr/>
      <dgm:t>
        <a:bodyPr/>
        <a:lstStyle/>
        <a:p>
          <a:endParaRPr lang="fr-FR"/>
        </a:p>
      </dgm:t>
    </dgm:pt>
    <dgm:pt modelId="{1BB991C1-DDCC-4AA0-BFC2-417FA1A80548}" type="pres">
      <dgm:prSet presAssocID="{DD03AC5B-7B35-4C67-817D-EDAFEDB85050}" presName="dummy3a" presStyleCnt="0"/>
      <dgm:spPr/>
    </dgm:pt>
    <dgm:pt modelId="{D4A5911D-DE2A-4C41-B3F5-260FBC83A60A}" type="pres">
      <dgm:prSet presAssocID="{DD03AC5B-7B35-4C67-817D-EDAFEDB85050}" presName="dummy3b" presStyleCnt="0"/>
      <dgm:spPr/>
    </dgm:pt>
    <dgm:pt modelId="{7531603E-A9A8-4399-A42F-C8F50693F870}" type="pres">
      <dgm:prSet presAssocID="{DD03AC5B-7B35-4C67-817D-EDAFEDB85050}" presName="wedge3Tx" presStyleLbl="node1" presStyleIdx="2" presStyleCnt="3">
        <dgm:presLayoutVars>
          <dgm:chMax val="0"/>
          <dgm:chPref val="0"/>
          <dgm:bulletEnabled val="1"/>
        </dgm:presLayoutVars>
      </dgm:prSet>
      <dgm:spPr/>
      <dgm:t>
        <a:bodyPr/>
        <a:lstStyle/>
        <a:p>
          <a:endParaRPr lang="fr-FR"/>
        </a:p>
      </dgm:t>
    </dgm:pt>
    <dgm:pt modelId="{75D8C90A-51A1-4F49-8174-2427A1B214A2}" type="pres">
      <dgm:prSet presAssocID="{09E0351F-AC83-4BD9-A68A-38805EB5081D}" presName="arrowWedge1" presStyleLbl="fgSibTrans2D1" presStyleIdx="0" presStyleCnt="3" custScaleX="151078" custScaleY="110222"/>
      <dgm:spPr/>
    </dgm:pt>
    <dgm:pt modelId="{CFBCB25E-D371-46E7-AFB9-BA6E72413250}" type="pres">
      <dgm:prSet presAssocID="{EF2094E7-5980-4086-A5A7-4A9855D2EFCF}" presName="arrowWedge2" presStyleLbl="fgSibTrans2D1" presStyleIdx="1" presStyleCnt="3" custScaleX="120497" custScaleY="115622"/>
      <dgm:spPr/>
    </dgm:pt>
    <dgm:pt modelId="{8C0FD1F6-2D8D-41F1-9647-00918F44CD31}" type="pres">
      <dgm:prSet presAssocID="{48A2E495-E176-4827-938F-A253F9668668}" presName="arrowWedge3" presStyleLbl="fgSibTrans2D1" presStyleIdx="2" presStyleCnt="3" custScaleX="155246" custScaleY="115274"/>
      <dgm:spPr/>
    </dgm:pt>
  </dgm:ptLst>
  <dgm:cxnLst>
    <dgm:cxn modelId="{5535ED23-C1C0-4500-8C60-55A9AD70A6F3}" srcId="{DD03AC5B-7B35-4C67-817D-EDAFEDB85050}" destId="{D275CA09-C589-4F59-BA93-DA33FDE809E7}" srcOrd="0" destOrd="0" parTransId="{6D3C8729-A3D2-44B3-9DF5-F335D0EE8EB3}" sibTransId="{09E0351F-AC83-4BD9-A68A-38805EB5081D}"/>
    <dgm:cxn modelId="{4BC6A6B8-12C9-4688-93AB-1216C7E85BEF}" srcId="{DD03AC5B-7B35-4C67-817D-EDAFEDB85050}" destId="{C250D5F1-A0BA-4200-8993-61FDCE1668C5}" srcOrd="2" destOrd="0" parTransId="{C762B835-D062-44F1-81C2-FE910B2452F2}" sibTransId="{48A2E495-E176-4827-938F-A253F9668668}"/>
    <dgm:cxn modelId="{E77C92F7-C541-4277-920E-EC3BF116557A}" type="presOf" srcId="{D275CA09-C589-4F59-BA93-DA33FDE809E7}" destId="{629B917C-31BD-4623-8A3C-2216280A097F}" srcOrd="0" destOrd="0" presId="urn:microsoft.com/office/officeart/2005/8/layout/cycle8"/>
    <dgm:cxn modelId="{685FBC03-A1E4-4A01-B7C6-F21FE6223F38}" type="presOf" srcId="{DD03AC5B-7B35-4C67-817D-EDAFEDB85050}" destId="{E7493411-2FB6-4C1A-A69D-25763ECC012B}" srcOrd="0" destOrd="0" presId="urn:microsoft.com/office/officeart/2005/8/layout/cycle8"/>
    <dgm:cxn modelId="{D35625D4-200F-4593-B884-8041E83FA0E4}" type="presOf" srcId="{C250D5F1-A0BA-4200-8993-61FDCE1668C5}" destId="{7531603E-A9A8-4399-A42F-C8F50693F870}" srcOrd="1" destOrd="0" presId="urn:microsoft.com/office/officeart/2005/8/layout/cycle8"/>
    <dgm:cxn modelId="{AD73BDB7-7A76-4B79-87C1-C5B1DE25315D}" type="presOf" srcId="{D275CA09-C589-4F59-BA93-DA33FDE809E7}" destId="{F9C1F67F-DA18-4C02-9A59-F6F4FA2F3098}" srcOrd="1" destOrd="0" presId="urn:microsoft.com/office/officeart/2005/8/layout/cycle8"/>
    <dgm:cxn modelId="{9023B645-5474-4838-9002-3D791C3E3A88}" type="presOf" srcId="{C250D5F1-A0BA-4200-8993-61FDCE1668C5}" destId="{320FDCBB-30FD-47C5-B858-08D56B9119D8}" srcOrd="0" destOrd="0" presId="urn:microsoft.com/office/officeart/2005/8/layout/cycle8"/>
    <dgm:cxn modelId="{DF5C8856-4493-4E07-80E0-EAF36F7F7BDD}" type="presOf" srcId="{30DCAE08-FE58-462F-A5F5-FEFBFC8388F2}" destId="{7FF1EB2D-5C55-4AFD-AA2F-B443D8E8392C}" srcOrd="1" destOrd="0" presId="urn:microsoft.com/office/officeart/2005/8/layout/cycle8"/>
    <dgm:cxn modelId="{8A6FDA32-16B2-4DAA-B856-893C51214F01}" srcId="{DD03AC5B-7B35-4C67-817D-EDAFEDB85050}" destId="{30DCAE08-FE58-462F-A5F5-FEFBFC8388F2}" srcOrd="1" destOrd="0" parTransId="{2F7C2AF0-21D3-4139-A453-651AAF5FE79B}" sibTransId="{EF2094E7-5980-4086-A5A7-4A9855D2EFCF}"/>
    <dgm:cxn modelId="{53CC1E1D-921E-4294-A9D3-FC2172E6EE41}" type="presOf" srcId="{30DCAE08-FE58-462F-A5F5-FEFBFC8388F2}" destId="{E39FB8BF-90AE-4F86-B934-F8AECFFDB89C}" srcOrd="0" destOrd="0" presId="urn:microsoft.com/office/officeart/2005/8/layout/cycle8"/>
    <dgm:cxn modelId="{9BB52A6E-E935-40CF-8396-FACDE7323F13}" type="presParOf" srcId="{E7493411-2FB6-4C1A-A69D-25763ECC012B}" destId="{629B917C-31BD-4623-8A3C-2216280A097F}" srcOrd="0" destOrd="0" presId="urn:microsoft.com/office/officeart/2005/8/layout/cycle8"/>
    <dgm:cxn modelId="{3CDF8D44-10BC-4535-95A1-4B31401BEC02}" type="presParOf" srcId="{E7493411-2FB6-4C1A-A69D-25763ECC012B}" destId="{383B036F-A79E-4C3A-AEE5-F8A37E9B8012}" srcOrd="1" destOrd="0" presId="urn:microsoft.com/office/officeart/2005/8/layout/cycle8"/>
    <dgm:cxn modelId="{2CE7141C-323B-4500-9820-E8873FA0DB22}" type="presParOf" srcId="{E7493411-2FB6-4C1A-A69D-25763ECC012B}" destId="{73C97C01-F5F4-405A-8A48-2C763D034327}" srcOrd="2" destOrd="0" presId="urn:microsoft.com/office/officeart/2005/8/layout/cycle8"/>
    <dgm:cxn modelId="{4F46D9CC-E85D-4A8B-8FF2-F87144B6252E}" type="presParOf" srcId="{E7493411-2FB6-4C1A-A69D-25763ECC012B}" destId="{F9C1F67F-DA18-4C02-9A59-F6F4FA2F3098}" srcOrd="3" destOrd="0" presId="urn:microsoft.com/office/officeart/2005/8/layout/cycle8"/>
    <dgm:cxn modelId="{C10CEFA0-7C61-40FA-8B9D-E346839BD26C}" type="presParOf" srcId="{E7493411-2FB6-4C1A-A69D-25763ECC012B}" destId="{E39FB8BF-90AE-4F86-B934-F8AECFFDB89C}" srcOrd="4" destOrd="0" presId="urn:microsoft.com/office/officeart/2005/8/layout/cycle8"/>
    <dgm:cxn modelId="{6610A8E5-7E03-4728-9FBA-3C8F7205A2CD}" type="presParOf" srcId="{E7493411-2FB6-4C1A-A69D-25763ECC012B}" destId="{625433EF-B870-4067-84C4-18C7F852979A}" srcOrd="5" destOrd="0" presId="urn:microsoft.com/office/officeart/2005/8/layout/cycle8"/>
    <dgm:cxn modelId="{90A3B502-9FBD-4950-B436-0CA4A12067FF}" type="presParOf" srcId="{E7493411-2FB6-4C1A-A69D-25763ECC012B}" destId="{D5CD3628-006B-446E-AACE-C8CBD23BFA38}" srcOrd="6" destOrd="0" presId="urn:microsoft.com/office/officeart/2005/8/layout/cycle8"/>
    <dgm:cxn modelId="{5339D48B-30CA-493F-86B5-8BF487391CE1}" type="presParOf" srcId="{E7493411-2FB6-4C1A-A69D-25763ECC012B}" destId="{7FF1EB2D-5C55-4AFD-AA2F-B443D8E8392C}" srcOrd="7" destOrd="0" presId="urn:microsoft.com/office/officeart/2005/8/layout/cycle8"/>
    <dgm:cxn modelId="{992C31D1-F027-4195-B35C-67D7C9916852}" type="presParOf" srcId="{E7493411-2FB6-4C1A-A69D-25763ECC012B}" destId="{320FDCBB-30FD-47C5-B858-08D56B9119D8}" srcOrd="8" destOrd="0" presId="urn:microsoft.com/office/officeart/2005/8/layout/cycle8"/>
    <dgm:cxn modelId="{BB573520-9F77-4D85-95F1-8511B9B768BE}" type="presParOf" srcId="{E7493411-2FB6-4C1A-A69D-25763ECC012B}" destId="{1BB991C1-DDCC-4AA0-BFC2-417FA1A80548}" srcOrd="9" destOrd="0" presId="urn:microsoft.com/office/officeart/2005/8/layout/cycle8"/>
    <dgm:cxn modelId="{61F4FD90-608C-403F-90AB-B258F5FF3767}" type="presParOf" srcId="{E7493411-2FB6-4C1A-A69D-25763ECC012B}" destId="{D4A5911D-DE2A-4C41-B3F5-260FBC83A60A}" srcOrd="10" destOrd="0" presId="urn:microsoft.com/office/officeart/2005/8/layout/cycle8"/>
    <dgm:cxn modelId="{0F383B1C-5EE9-420C-B356-7BB18063EA33}" type="presParOf" srcId="{E7493411-2FB6-4C1A-A69D-25763ECC012B}" destId="{7531603E-A9A8-4399-A42F-C8F50693F870}" srcOrd="11" destOrd="0" presId="urn:microsoft.com/office/officeart/2005/8/layout/cycle8"/>
    <dgm:cxn modelId="{347C3527-3313-434E-AE54-C0EF3DB75055}" type="presParOf" srcId="{E7493411-2FB6-4C1A-A69D-25763ECC012B}" destId="{75D8C90A-51A1-4F49-8174-2427A1B214A2}" srcOrd="12" destOrd="0" presId="urn:microsoft.com/office/officeart/2005/8/layout/cycle8"/>
    <dgm:cxn modelId="{46B8BE3E-4E28-4A7A-9FDE-9F9C6326D39B}" type="presParOf" srcId="{E7493411-2FB6-4C1A-A69D-25763ECC012B}" destId="{CFBCB25E-D371-46E7-AFB9-BA6E72413250}" srcOrd="13" destOrd="0" presId="urn:microsoft.com/office/officeart/2005/8/layout/cycle8"/>
    <dgm:cxn modelId="{655F3AE9-5B0A-488D-84F2-648F26E8539D}" type="presParOf" srcId="{E7493411-2FB6-4C1A-A69D-25763ECC012B}" destId="{8C0FD1F6-2D8D-41F1-9647-00918F44CD31}" srcOrd="14" destOrd="0" presId="urn:microsoft.com/office/officeart/2005/8/layout/cycle8"/>
  </dgm:cxnLst>
  <dgm:bg/>
  <dgm:whole/>
</dgm:dataModel>
</file>

<file path=ppt/diagrams/data5.xml><?xml version="1.0" encoding="utf-8"?>
<dgm:dataModel xmlns:dgm="http://schemas.openxmlformats.org/drawingml/2006/diagram" xmlns:a="http://schemas.openxmlformats.org/drawingml/2006/main">
  <dgm:ptLst>
    <dgm:pt modelId="{14E20B92-72F8-4F9F-B3EE-89B609CF054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fr-FR"/>
        </a:p>
      </dgm:t>
    </dgm:pt>
    <dgm:pt modelId="{35636C96-5C6B-4EF4-A395-386A5A350AE7}">
      <dgm:prSet phldrT="[Texte]" custT="1"/>
      <dgm:spPr/>
      <dgm:t>
        <a:bodyPr/>
        <a:lstStyle/>
        <a:p>
          <a:pPr algn="just"/>
          <a:r>
            <a:rPr lang="fr-FR" sz="2400" dirty="0" smtClean="0"/>
            <a:t>Aider à la prise de décision stratégique en participant à la fixation des orientations futures de l’organisation</a:t>
          </a:r>
          <a:endParaRPr lang="fr-FR" sz="2400" dirty="0"/>
        </a:p>
      </dgm:t>
    </dgm:pt>
    <dgm:pt modelId="{9C0581F4-07F8-480D-A932-A3B584F2C3A8}" type="parTrans" cxnId="{93A3B952-81B7-4A23-8E57-AEB8AF5A7937}">
      <dgm:prSet/>
      <dgm:spPr/>
      <dgm:t>
        <a:bodyPr/>
        <a:lstStyle/>
        <a:p>
          <a:endParaRPr lang="fr-FR" sz="2400"/>
        </a:p>
      </dgm:t>
    </dgm:pt>
    <dgm:pt modelId="{473AA1A5-EB4F-46D6-A829-8DCF89ECFF9C}" type="sibTrans" cxnId="{93A3B952-81B7-4A23-8E57-AEB8AF5A7937}">
      <dgm:prSet/>
      <dgm:spPr/>
      <dgm:t>
        <a:bodyPr/>
        <a:lstStyle/>
        <a:p>
          <a:endParaRPr lang="fr-FR" sz="2400"/>
        </a:p>
      </dgm:t>
    </dgm:pt>
    <dgm:pt modelId="{0E02A788-1D63-4E95-AFB8-E99BED187E20}">
      <dgm:prSet custT="1"/>
      <dgm:spPr/>
      <dgm:t>
        <a:bodyPr/>
        <a:lstStyle/>
        <a:p>
          <a:pPr algn="just"/>
          <a:r>
            <a:rPr lang="fr-FR" sz="2400" dirty="0" smtClean="0"/>
            <a:t>Amélioration de la performance de l’organisation par la maitrise de sa gestion interne</a:t>
          </a:r>
          <a:endParaRPr lang="fr-FR" sz="2400" dirty="0"/>
        </a:p>
      </dgm:t>
    </dgm:pt>
    <dgm:pt modelId="{70C5014A-2D00-492E-9394-3FB5D419977B}" type="parTrans" cxnId="{297E0655-BE9D-40AF-B85D-D696BD231813}">
      <dgm:prSet/>
      <dgm:spPr/>
      <dgm:t>
        <a:bodyPr/>
        <a:lstStyle/>
        <a:p>
          <a:endParaRPr lang="fr-FR" sz="2400"/>
        </a:p>
      </dgm:t>
    </dgm:pt>
    <dgm:pt modelId="{C9E1BE03-63A2-4CA3-AE83-404614E7F90E}" type="sibTrans" cxnId="{297E0655-BE9D-40AF-B85D-D696BD231813}">
      <dgm:prSet/>
      <dgm:spPr/>
      <dgm:t>
        <a:bodyPr/>
        <a:lstStyle/>
        <a:p>
          <a:endParaRPr lang="fr-FR" sz="2400"/>
        </a:p>
      </dgm:t>
    </dgm:pt>
    <dgm:pt modelId="{966EBC03-6B1E-439A-9467-5A13E9088437}">
      <dgm:prSet custT="1"/>
      <dgm:spPr/>
      <dgm:t>
        <a:bodyPr/>
        <a:lstStyle/>
        <a:p>
          <a:pPr algn="just"/>
          <a:r>
            <a:rPr lang="fr-FR" sz="2400" dirty="0" smtClean="0"/>
            <a:t>Mise en œuvre de la stratégie et du changement par l’élaboration de plans et budgets et les moyens mis à la disposition des responsables pour réaliser les objectifs stratégiques </a:t>
          </a:r>
          <a:endParaRPr lang="fr-FR" sz="2400" dirty="0"/>
        </a:p>
      </dgm:t>
    </dgm:pt>
    <dgm:pt modelId="{4BA9D4D5-8DD7-48D6-B95F-4BC25DFA06AE}" type="parTrans" cxnId="{5AD0CA50-0E95-4785-B080-8F5E494CA2A1}">
      <dgm:prSet/>
      <dgm:spPr/>
      <dgm:t>
        <a:bodyPr/>
        <a:lstStyle/>
        <a:p>
          <a:endParaRPr lang="fr-FR" sz="2400"/>
        </a:p>
      </dgm:t>
    </dgm:pt>
    <dgm:pt modelId="{DA09F815-18FA-4554-89E6-AF61E573B648}" type="sibTrans" cxnId="{5AD0CA50-0E95-4785-B080-8F5E494CA2A1}">
      <dgm:prSet/>
      <dgm:spPr/>
      <dgm:t>
        <a:bodyPr/>
        <a:lstStyle/>
        <a:p>
          <a:endParaRPr lang="fr-FR" sz="2400"/>
        </a:p>
      </dgm:t>
    </dgm:pt>
    <dgm:pt modelId="{7E52D168-B523-458F-83BB-17727AFC7966}">
      <dgm:prSet custT="1"/>
      <dgm:spPr/>
      <dgm:t>
        <a:bodyPr/>
        <a:lstStyle/>
        <a:p>
          <a:pPr algn="just"/>
          <a:r>
            <a:rPr lang="fr-FR" sz="2400" dirty="0" smtClean="0"/>
            <a:t>Assurer le contrôle à posteriori de la prise de décision par le calcul des écarts permettant d’énoncer les actions correctives et par voie de conséquence de réguler le système de gestion</a:t>
          </a:r>
          <a:endParaRPr lang="fr-FR" sz="2400" dirty="0"/>
        </a:p>
      </dgm:t>
    </dgm:pt>
    <dgm:pt modelId="{9002CD7D-C927-4AD6-B283-FC02296DC42F}" type="parTrans" cxnId="{3ECFF941-131F-4948-9AA4-38C08105B3CC}">
      <dgm:prSet/>
      <dgm:spPr/>
      <dgm:t>
        <a:bodyPr/>
        <a:lstStyle/>
        <a:p>
          <a:endParaRPr lang="fr-FR" sz="2400"/>
        </a:p>
      </dgm:t>
    </dgm:pt>
    <dgm:pt modelId="{B5EAFA4C-7DB5-4ACE-A2CC-2FFCFC9B38D5}" type="sibTrans" cxnId="{3ECFF941-131F-4948-9AA4-38C08105B3CC}">
      <dgm:prSet/>
      <dgm:spPr/>
      <dgm:t>
        <a:bodyPr/>
        <a:lstStyle/>
        <a:p>
          <a:endParaRPr lang="fr-FR" sz="2400"/>
        </a:p>
      </dgm:t>
    </dgm:pt>
    <dgm:pt modelId="{3BD5DE30-4658-4480-BDA1-4ACDE5462A18}" type="pres">
      <dgm:prSet presAssocID="{14E20B92-72F8-4F9F-B3EE-89B609CF054C}" presName="linear" presStyleCnt="0">
        <dgm:presLayoutVars>
          <dgm:animLvl val="lvl"/>
          <dgm:resizeHandles val="exact"/>
        </dgm:presLayoutVars>
      </dgm:prSet>
      <dgm:spPr/>
      <dgm:t>
        <a:bodyPr/>
        <a:lstStyle/>
        <a:p>
          <a:endParaRPr lang="fr-FR"/>
        </a:p>
      </dgm:t>
    </dgm:pt>
    <dgm:pt modelId="{914BB71A-69FE-482E-9911-8B313ED2986C}" type="pres">
      <dgm:prSet presAssocID="{35636C96-5C6B-4EF4-A395-386A5A350AE7}" presName="parentText" presStyleLbl="node1" presStyleIdx="0" presStyleCnt="4" custScaleY="75855">
        <dgm:presLayoutVars>
          <dgm:chMax val="0"/>
          <dgm:bulletEnabled val="1"/>
        </dgm:presLayoutVars>
      </dgm:prSet>
      <dgm:spPr/>
      <dgm:t>
        <a:bodyPr/>
        <a:lstStyle/>
        <a:p>
          <a:endParaRPr lang="fr-FR"/>
        </a:p>
      </dgm:t>
    </dgm:pt>
    <dgm:pt modelId="{35920603-E842-43F2-93EF-804C8D46EB80}" type="pres">
      <dgm:prSet presAssocID="{473AA1A5-EB4F-46D6-A829-8DCF89ECFF9C}" presName="spacer" presStyleCnt="0"/>
      <dgm:spPr/>
    </dgm:pt>
    <dgm:pt modelId="{6987C103-020B-448F-A7DF-1EE5099CAB78}" type="pres">
      <dgm:prSet presAssocID="{0E02A788-1D63-4E95-AFB8-E99BED187E20}" presName="parentText" presStyleLbl="node1" presStyleIdx="1" presStyleCnt="4" custScaleY="82966">
        <dgm:presLayoutVars>
          <dgm:chMax val="0"/>
          <dgm:bulletEnabled val="1"/>
        </dgm:presLayoutVars>
      </dgm:prSet>
      <dgm:spPr/>
      <dgm:t>
        <a:bodyPr/>
        <a:lstStyle/>
        <a:p>
          <a:endParaRPr lang="fr-FR"/>
        </a:p>
      </dgm:t>
    </dgm:pt>
    <dgm:pt modelId="{5FFEF56E-021C-46BC-BD5E-76E743D9EAFC}" type="pres">
      <dgm:prSet presAssocID="{C9E1BE03-63A2-4CA3-AE83-404614E7F90E}" presName="spacer" presStyleCnt="0"/>
      <dgm:spPr/>
    </dgm:pt>
    <dgm:pt modelId="{F6F47FEC-FC1C-45B6-ABB5-8C5C3DE13576}" type="pres">
      <dgm:prSet presAssocID="{966EBC03-6B1E-439A-9467-5A13E9088437}" presName="parentText" presStyleLbl="node1" presStyleIdx="2" presStyleCnt="4">
        <dgm:presLayoutVars>
          <dgm:chMax val="0"/>
          <dgm:bulletEnabled val="1"/>
        </dgm:presLayoutVars>
      </dgm:prSet>
      <dgm:spPr/>
      <dgm:t>
        <a:bodyPr/>
        <a:lstStyle/>
        <a:p>
          <a:endParaRPr lang="fr-FR"/>
        </a:p>
      </dgm:t>
    </dgm:pt>
    <dgm:pt modelId="{F3453A8A-E852-43A3-860B-CEB2A5988261}" type="pres">
      <dgm:prSet presAssocID="{DA09F815-18FA-4554-89E6-AF61E573B648}" presName="spacer" presStyleCnt="0"/>
      <dgm:spPr/>
    </dgm:pt>
    <dgm:pt modelId="{17CBEC35-010E-44DB-8BF4-25ECDC1C4A9B}" type="pres">
      <dgm:prSet presAssocID="{7E52D168-B523-458F-83BB-17727AFC7966}" presName="parentText" presStyleLbl="node1" presStyleIdx="3" presStyleCnt="4">
        <dgm:presLayoutVars>
          <dgm:chMax val="0"/>
          <dgm:bulletEnabled val="1"/>
        </dgm:presLayoutVars>
      </dgm:prSet>
      <dgm:spPr/>
      <dgm:t>
        <a:bodyPr/>
        <a:lstStyle/>
        <a:p>
          <a:endParaRPr lang="fr-FR"/>
        </a:p>
      </dgm:t>
    </dgm:pt>
  </dgm:ptLst>
  <dgm:cxnLst>
    <dgm:cxn modelId="{93A3B952-81B7-4A23-8E57-AEB8AF5A7937}" srcId="{14E20B92-72F8-4F9F-B3EE-89B609CF054C}" destId="{35636C96-5C6B-4EF4-A395-386A5A350AE7}" srcOrd="0" destOrd="0" parTransId="{9C0581F4-07F8-480D-A932-A3B584F2C3A8}" sibTransId="{473AA1A5-EB4F-46D6-A829-8DCF89ECFF9C}"/>
    <dgm:cxn modelId="{8FE8D806-9DA9-4291-A7FA-C5DBB617FB87}" type="presOf" srcId="{7E52D168-B523-458F-83BB-17727AFC7966}" destId="{17CBEC35-010E-44DB-8BF4-25ECDC1C4A9B}" srcOrd="0" destOrd="0" presId="urn:microsoft.com/office/officeart/2005/8/layout/vList2"/>
    <dgm:cxn modelId="{3ECFF941-131F-4948-9AA4-38C08105B3CC}" srcId="{14E20B92-72F8-4F9F-B3EE-89B609CF054C}" destId="{7E52D168-B523-458F-83BB-17727AFC7966}" srcOrd="3" destOrd="0" parTransId="{9002CD7D-C927-4AD6-B283-FC02296DC42F}" sibTransId="{B5EAFA4C-7DB5-4ACE-A2CC-2FFCFC9B38D5}"/>
    <dgm:cxn modelId="{1DCD9ED8-0F5A-4E04-AAFC-333E778E8372}" type="presOf" srcId="{966EBC03-6B1E-439A-9467-5A13E9088437}" destId="{F6F47FEC-FC1C-45B6-ABB5-8C5C3DE13576}" srcOrd="0" destOrd="0" presId="urn:microsoft.com/office/officeart/2005/8/layout/vList2"/>
    <dgm:cxn modelId="{0663D28E-1251-48D0-AE3B-E747552C191E}" type="presOf" srcId="{35636C96-5C6B-4EF4-A395-386A5A350AE7}" destId="{914BB71A-69FE-482E-9911-8B313ED2986C}" srcOrd="0" destOrd="0" presId="urn:microsoft.com/office/officeart/2005/8/layout/vList2"/>
    <dgm:cxn modelId="{A13D1AEF-4201-4842-BB39-C36787CDDF90}" type="presOf" srcId="{14E20B92-72F8-4F9F-B3EE-89B609CF054C}" destId="{3BD5DE30-4658-4480-BDA1-4ACDE5462A18}" srcOrd="0" destOrd="0" presId="urn:microsoft.com/office/officeart/2005/8/layout/vList2"/>
    <dgm:cxn modelId="{5AD0CA50-0E95-4785-B080-8F5E494CA2A1}" srcId="{14E20B92-72F8-4F9F-B3EE-89B609CF054C}" destId="{966EBC03-6B1E-439A-9467-5A13E9088437}" srcOrd="2" destOrd="0" parTransId="{4BA9D4D5-8DD7-48D6-B95F-4BC25DFA06AE}" sibTransId="{DA09F815-18FA-4554-89E6-AF61E573B648}"/>
    <dgm:cxn modelId="{255A368E-6B46-4AA2-A9F6-6814535F5CEB}" type="presOf" srcId="{0E02A788-1D63-4E95-AFB8-E99BED187E20}" destId="{6987C103-020B-448F-A7DF-1EE5099CAB78}" srcOrd="0" destOrd="0" presId="urn:microsoft.com/office/officeart/2005/8/layout/vList2"/>
    <dgm:cxn modelId="{297E0655-BE9D-40AF-B85D-D696BD231813}" srcId="{14E20B92-72F8-4F9F-B3EE-89B609CF054C}" destId="{0E02A788-1D63-4E95-AFB8-E99BED187E20}" srcOrd="1" destOrd="0" parTransId="{70C5014A-2D00-492E-9394-3FB5D419977B}" sibTransId="{C9E1BE03-63A2-4CA3-AE83-404614E7F90E}"/>
    <dgm:cxn modelId="{DED06265-8782-433B-9C06-A3F1FFE5B9BA}" type="presParOf" srcId="{3BD5DE30-4658-4480-BDA1-4ACDE5462A18}" destId="{914BB71A-69FE-482E-9911-8B313ED2986C}" srcOrd="0" destOrd="0" presId="urn:microsoft.com/office/officeart/2005/8/layout/vList2"/>
    <dgm:cxn modelId="{CAE0C13D-8532-4072-888D-D065EFA4E66A}" type="presParOf" srcId="{3BD5DE30-4658-4480-BDA1-4ACDE5462A18}" destId="{35920603-E842-43F2-93EF-804C8D46EB80}" srcOrd="1" destOrd="0" presId="urn:microsoft.com/office/officeart/2005/8/layout/vList2"/>
    <dgm:cxn modelId="{8FE3E7B3-0CFA-41C5-B488-9C9C8BE3F6AE}" type="presParOf" srcId="{3BD5DE30-4658-4480-BDA1-4ACDE5462A18}" destId="{6987C103-020B-448F-A7DF-1EE5099CAB78}" srcOrd="2" destOrd="0" presId="urn:microsoft.com/office/officeart/2005/8/layout/vList2"/>
    <dgm:cxn modelId="{B75D82FA-0A7C-44E1-AC41-4EEA4D29D412}" type="presParOf" srcId="{3BD5DE30-4658-4480-BDA1-4ACDE5462A18}" destId="{5FFEF56E-021C-46BC-BD5E-76E743D9EAFC}" srcOrd="3" destOrd="0" presId="urn:microsoft.com/office/officeart/2005/8/layout/vList2"/>
    <dgm:cxn modelId="{85DB83B3-EF5D-4666-A07C-D58B526251A8}" type="presParOf" srcId="{3BD5DE30-4658-4480-BDA1-4ACDE5462A18}" destId="{F6F47FEC-FC1C-45B6-ABB5-8C5C3DE13576}" srcOrd="4" destOrd="0" presId="urn:microsoft.com/office/officeart/2005/8/layout/vList2"/>
    <dgm:cxn modelId="{657CA799-43F1-4CDF-9FD9-ABCE401297A3}" type="presParOf" srcId="{3BD5DE30-4658-4480-BDA1-4ACDE5462A18}" destId="{F3453A8A-E852-43A3-860B-CEB2A5988261}" srcOrd="5" destOrd="0" presId="urn:microsoft.com/office/officeart/2005/8/layout/vList2"/>
    <dgm:cxn modelId="{C75AF0D4-C14C-4F24-9593-5A1804A931CE}" type="presParOf" srcId="{3BD5DE30-4658-4480-BDA1-4ACDE5462A18}" destId="{17CBEC35-010E-44DB-8BF4-25ECDC1C4A9B}" srcOrd="6"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D072A958-C8CB-4EB6-8E8A-FC9FD41B5F58}" type="doc">
      <dgm:prSet loTypeId="urn:microsoft.com/office/officeart/2005/8/layout/vList3" loCatId="list" qsTypeId="urn:microsoft.com/office/officeart/2005/8/quickstyle/simple3" qsCatId="simple" csTypeId="urn:microsoft.com/office/officeart/2005/8/colors/accent1_2" csCatId="accent1" phldr="1"/>
      <dgm:spPr/>
    </dgm:pt>
    <dgm:pt modelId="{BEEA0A1B-572A-4267-9ACC-A31695229045}">
      <dgm:prSet phldrT="[Texte]" custT="1"/>
      <dgm:spPr/>
      <dgm:t>
        <a:bodyPr/>
        <a:lstStyle/>
        <a:p>
          <a:r>
            <a:rPr lang="fr-FR" sz="2600" dirty="0" smtClean="0"/>
            <a:t>Un rôle d’interface entre la planification stratégique et opérationnelle</a:t>
          </a:r>
          <a:endParaRPr lang="fr-FR" sz="2600" dirty="0"/>
        </a:p>
      </dgm:t>
    </dgm:pt>
    <dgm:pt modelId="{072B7951-01D9-4ADC-8130-F3AC46B4C0F7}" type="parTrans" cxnId="{5A72A9DF-050C-4371-81A9-A10EE5D4B175}">
      <dgm:prSet/>
      <dgm:spPr/>
      <dgm:t>
        <a:bodyPr/>
        <a:lstStyle/>
        <a:p>
          <a:endParaRPr lang="fr-FR" sz="2600"/>
        </a:p>
      </dgm:t>
    </dgm:pt>
    <dgm:pt modelId="{95A401F3-59D9-40DD-91DC-005F12F959BA}" type="sibTrans" cxnId="{5A72A9DF-050C-4371-81A9-A10EE5D4B175}">
      <dgm:prSet/>
      <dgm:spPr/>
      <dgm:t>
        <a:bodyPr/>
        <a:lstStyle/>
        <a:p>
          <a:endParaRPr lang="fr-FR" sz="2600"/>
        </a:p>
      </dgm:t>
    </dgm:pt>
    <dgm:pt modelId="{847B396D-0C19-4F1D-A84A-8D71EF8A02DB}">
      <dgm:prSet custT="1"/>
      <dgm:spPr/>
      <dgm:t>
        <a:bodyPr/>
        <a:lstStyle/>
        <a:p>
          <a:r>
            <a:rPr lang="fr-FR" sz="2600" dirty="0" smtClean="0"/>
            <a:t>Interrogation sur les risques stratégiques, financiers ou d’exploitation</a:t>
          </a:r>
          <a:endParaRPr lang="fr-FR" sz="2600" dirty="0"/>
        </a:p>
      </dgm:t>
    </dgm:pt>
    <dgm:pt modelId="{0953080B-CF00-4E4F-9CA5-2497AB2824DF}" type="parTrans" cxnId="{1B107886-5355-4525-BE05-498CCDB7962C}">
      <dgm:prSet/>
      <dgm:spPr/>
      <dgm:t>
        <a:bodyPr/>
        <a:lstStyle/>
        <a:p>
          <a:endParaRPr lang="fr-FR" sz="2600"/>
        </a:p>
      </dgm:t>
    </dgm:pt>
    <dgm:pt modelId="{C2BDF09F-D62E-43C4-9CE3-3CD9AF4007CC}" type="sibTrans" cxnId="{1B107886-5355-4525-BE05-498CCDB7962C}">
      <dgm:prSet/>
      <dgm:spPr/>
      <dgm:t>
        <a:bodyPr/>
        <a:lstStyle/>
        <a:p>
          <a:endParaRPr lang="fr-FR" sz="2600"/>
        </a:p>
      </dgm:t>
    </dgm:pt>
    <dgm:pt modelId="{9FC53FB2-511C-492F-B8A4-8EEFDE1F33CF}">
      <dgm:prSet custT="1"/>
      <dgm:spPr/>
      <dgm:t>
        <a:bodyPr/>
        <a:lstStyle/>
        <a:p>
          <a:r>
            <a:rPr lang="fr-FR" sz="2600" dirty="0" smtClean="0"/>
            <a:t>Une aide à la déclinaison des objectifs dans le cadre de la planification stratégique</a:t>
          </a:r>
          <a:endParaRPr lang="fr-FR" sz="2600" dirty="0"/>
        </a:p>
      </dgm:t>
    </dgm:pt>
    <dgm:pt modelId="{ABBFD352-3FE5-498B-B382-7C5012269210}" type="parTrans" cxnId="{74435C55-0E8F-4F33-8103-3F105802EBAB}">
      <dgm:prSet/>
      <dgm:spPr/>
      <dgm:t>
        <a:bodyPr/>
        <a:lstStyle/>
        <a:p>
          <a:endParaRPr lang="fr-FR" sz="2600"/>
        </a:p>
      </dgm:t>
    </dgm:pt>
    <dgm:pt modelId="{33CCB6B9-8D53-4C6D-B50E-369312596C84}" type="sibTrans" cxnId="{74435C55-0E8F-4F33-8103-3F105802EBAB}">
      <dgm:prSet/>
      <dgm:spPr/>
      <dgm:t>
        <a:bodyPr/>
        <a:lstStyle/>
        <a:p>
          <a:endParaRPr lang="fr-FR" sz="2600"/>
        </a:p>
      </dgm:t>
    </dgm:pt>
    <dgm:pt modelId="{CFA3B09B-910A-45AF-BE78-1437A36AF543}">
      <dgm:prSet custT="1"/>
      <dgm:spPr/>
      <dgm:t>
        <a:bodyPr/>
        <a:lstStyle/>
        <a:p>
          <a:r>
            <a:rPr lang="fr-FR" sz="2600" dirty="0" smtClean="0">
              <a:sym typeface="Wingdings" pitchFamily="2" charset="2"/>
            </a:rPr>
            <a:t>Passage des objectifs aux résultats ou mettre en place des plans d’action afin de déployer la stratégie.</a:t>
          </a:r>
          <a:endParaRPr lang="fr-FR" sz="2600" dirty="0"/>
        </a:p>
      </dgm:t>
    </dgm:pt>
    <dgm:pt modelId="{98483E53-0D29-48CA-B953-257B017AA8EB}" type="parTrans" cxnId="{C03AE1A5-C65C-4276-A8C7-EB2E27673349}">
      <dgm:prSet/>
      <dgm:spPr/>
      <dgm:t>
        <a:bodyPr/>
        <a:lstStyle/>
        <a:p>
          <a:endParaRPr lang="fr-FR"/>
        </a:p>
      </dgm:t>
    </dgm:pt>
    <dgm:pt modelId="{D0600756-419F-48C4-994D-365E3A2BF496}" type="sibTrans" cxnId="{C03AE1A5-C65C-4276-A8C7-EB2E27673349}">
      <dgm:prSet/>
      <dgm:spPr/>
      <dgm:t>
        <a:bodyPr/>
        <a:lstStyle/>
        <a:p>
          <a:endParaRPr lang="fr-FR"/>
        </a:p>
      </dgm:t>
    </dgm:pt>
    <dgm:pt modelId="{4ED47A78-6350-4C30-BF6A-A73D93B130D9}" type="pres">
      <dgm:prSet presAssocID="{D072A958-C8CB-4EB6-8E8A-FC9FD41B5F58}" presName="linearFlow" presStyleCnt="0">
        <dgm:presLayoutVars>
          <dgm:dir/>
          <dgm:resizeHandles val="exact"/>
        </dgm:presLayoutVars>
      </dgm:prSet>
      <dgm:spPr/>
    </dgm:pt>
    <dgm:pt modelId="{71CF0E97-653F-4BBD-8854-016B5DCEA5E4}" type="pres">
      <dgm:prSet presAssocID="{BEEA0A1B-572A-4267-9ACC-A31695229045}" presName="composite" presStyleCnt="0"/>
      <dgm:spPr/>
    </dgm:pt>
    <dgm:pt modelId="{B0EBD4C6-BDA2-4C08-AB3E-145E0217D9BD}" type="pres">
      <dgm:prSet presAssocID="{BEEA0A1B-572A-4267-9ACC-A31695229045}" presName="imgShp" presStyleLbl="fgImgPlace1" presStyleIdx="0" presStyleCnt="4"/>
      <dgm:spPr/>
    </dgm:pt>
    <dgm:pt modelId="{95D53420-C31D-42C1-88BB-94C3B9E4C8DB}" type="pres">
      <dgm:prSet presAssocID="{BEEA0A1B-572A-4267-9ACC-A31695229045}" presName="txShp" presStyleLbl="node1" presStyleIdx="0" presStyleCnt="4">
        <dgm:presLayoutVars>
          <dgm:bulletEnabled val="1"/>
        </dgm:presLayoutVars>
      </dgm:prSet>
      <dgm:spPr/>
      <dgm:t>
        <a:bodyPr/>
        <a:lstStyle/>
        <a:p>
          <a:endParaRPr lang="fr-FR"/>
        </a:p>
      </dgm:t>
    </dgm:pt>
    <dgm:pt modelId="{B56BE5C6-7345-4B80-BCAE-2A4398DED4FF}" type="pres">
      <dgm:prSet presAssocID="{95A401F3-59D9-40DD-91DC-005F12F959BA}" presName="spacing" presStyleCnt="0"/>
      <dgm:spPr/>
    </dgm:pt>
    <dgm:pt modelId="{BE53BC85-2AD2-4A2A-8225-892D2CFE72AB}" type="pres">
      <dgm:prSet presAssocID="{847B396D-0C19-4F1D-A84A-8D71EF8A02DB}" presName="composite" presStyleCnt="0"/>
      <dgm:spPr/>
    </dgm:pt>
    <dgm:pt modelId="{F184ED90-D5C3-489E-AB59-09FE2C040D17}" type="pres">
      <dgm:prSet presAssocID="{847B396D-0C19-4F1D-A84A-8D71EF8A02DB}" presName="imgShp" presStyleLbl="fgImgPlace1" presStyleIdx="1" presStyleCnt="4"/>
      <dgm:spPr/>
    </dgm:pt>
    <dgm:pt modelId="{D6988651-122E-49CA-8464-E77EF752BA25}" type="pres">
      <dgm:prSet presAssocID="{847B396D-0C19-4F1D-A84A-8D71EF8A02DB}" presName="txShp" presStyleLbl="node1" presStyleIdx="1" presStyleCnt="4">
        <dgm:presLayoutVars>
          <dgm:bulletEnabled val="1"/>
        </dgm:presLayoutVars>
      </dgm:prSet>
      <dgm:spPr/>
      <dgm:t>
        <a:bodyPr/>
        <a:lstStyle/>
        <a:p>
          <a:endParaRPr lang="fr-FR"/>
        </a:p>
      </dgm:t>
    </dgm:pt>
    <dgm:pt modelId="{CC5393AE-C952-4F11-90BA-99D470F55E55}" type="pres">
      <dgm:prSet presAssocID="{C2BDF09F-D62E-43C4-9CE3-3CD9AF4007CC}" presName="spacing" presStyleCnt="0"/>
      <dgm:spPr/>
    </dgm:pt>
    <dgm:pt modelId="{50ED7D3A-5D86-4AD7-9CD1-DD2B1C7A39C6}" type="pres">
      <dgm:prSet presAssocID="{9FC53FB2-511C-492F-B8A4-8EEFDE1F33CF}" presName="composite" presStyleCnt="0"/>
      <dgm:spPr/>
    </dgm:pt>
    <dgm:pt modelId="{DD646135-2A31-46CF-A08A-50E782914A02}" type="pres">
      <dgm:prSet presAssocID="{9FC53FB2-511C-492F-B8A4-8EEFDE1F33CF}" presName="imgShp" presStyleLbl="fgImgPlace1" presStyleIdx="2" presStyleCnt="4"/>
      <dgm:spPr/>
    </dgm:pt>
    <dgm:pt modelId="{1576B729-BD0A-40B4-BAB2-0E1AF243B220}" type="pres">
      <dgm:prSet presAssocID="{9FC53FB2-511C-492F-B8A4-8EEFDE1F33CF}" presName="txShp" presStyleLbl="node1" presStyleIdx="2" presStyleCnt="4">
        <dgm:presLayoutVars>
          <dgm:bulletEnabled val="1"/>
        </dgm:presLayoutVars>
      </dgm:prSet>
      <dgm:spPr/>
      <dgm:t>
        <a:bodyPr/>
        <a:lstStyle/>
        <a:p>
          <a:endParaRPr lang="fr-FR"/>
        </a:p>
      </dgm:t>
    </dgm:pt>
    <dgm:pt modelId="{05BE95E8-ED8B-435E-B9EF-3061AD397A71}" type="pres">
      <dgm:prSet presAssocID="{33CCB6B9-8D53-4C6D-B50E-369312596C84}" presName="spacing" presStyleCnt="0"/>
      <dgm:spPr/>
    </dgm:pt>
    <dgm:pt modelId="{3F59D545-1386-4C8D-87F9-F13D4E6A7FB9}" type="pres">
      <dgm:prSet presAssocID="{CFA3B09B-910A-45AF-BE78-1437A36AF543}" presName="composite" presStyleCnt="0"/>
      <dgm:spPr/>
    </dgm:pt>
    <dgm:pt modelId="{181912E9-2B65-4ECA-A917-766904969F8F}" type="pres">
      <dgm:prSet presAssocID="{CFA3B09B-910A-45AF-BE78-1437A36AF543}" presName="imgShp" presStyleLbl="fgImgPlace1" presStyleIdx="3" presStyleCnt="4"/>
      <dgm:spPr/>
    </dgm:pt>
    <dgm:pt modelId="{A7F54A5C-7C73-472E-A5D9-77420AF5E80E}" type="pres">
      <dgm:prSet presAssocID="{CFA3B09B-910A-45AF-BE78-1437A36AF543}" presName="txShp" presStyleLbl="node1" presStyleIdx="3" presStyleCnt="4">
        <dgm:presLayoutVars>
          <dgm:bulletEnabled val="1"/>
        </dgm:presLayoutVars>
      </dgm:prSet>
      <dgm:spPr/>
      <dgm:t>
        <a:bodyPr/>
        <a:lstStyle/>
        <a:p>
          <a:endParaRPr lang="fr-FR"/>
        </a:p>
      </dgm:t>
    </dgm:pt>
  </dgm:ptLst>
  <dgm:cxnLst>
    <dgm:cxn modelId="{83506E7A-1C93-4F69-A57E-DEEC5812386E}" type="presOf" srcId="{847B396D-0C19-4F1D-A84A-8D71EF8A02DB}" destId="{D6988651-122E-49CA-8464-E77EF752BA25}" srcOrd="0" destOrd="0" presId="urn:microsoft.com/office/officeart/2005/8/layout/vList3"/>
    <dgm:cxn modelId="{84A4700B-74F6-42AF-AABB-F74EB57F1EDB}" type="presOf" srcId="{CFA3B09B-910A-45AF-BE78-1437A36AF543}" destId="{A7F54A5C-7C73-472E-A5D9-77420AF5E80E}" srcOrd="0" destOrd="0" presId="urn:microsoft.com/office/officeart/2005/8/layout/vList3"/>
    <dgm:cxn modelId="{1B107886-5355-4525-BE05-498CCDB7962C}" srcId="{D072A958-C8CB-4EB6-8E8A-FC9FD41B5F58}" destId="{847B396D-0C19-4F1D-A84A-8D71EF8A02DB}" srcOrd="1" destOrd="0" parTransId="{0953080B-CF00-4E4F-9CA5-2497AB2824DF}" sibTransId="{C2BDF09F-D62E-43C4-9CE3-3CD9AF4007CC}"/>
    <dgm:cxn modelId="{74435C55-0E8F-4F33-8103-3F105802EBAB}" srcId="{D072A958-C8CB-4EB6-8E8A-FC9FD41B5F58}" destId="{9FC53FB2-511C-492F-B8A4-8EEFDE1F33CF}" srcOrd="2" destOrd="0" parTransId="{ABBFD352-3FE5-498B-B382-7C5012269210}" sibTransId="{33CCB6B9-8D53-4C6D-B50E-369312596C84}"/>
    <dgm:cxn modelId="{C03AE1A5-C65C-4276-A8C7-EB2E27673349}" srcId="{D072A958-C8CB-4EB6-8E8A-FC9FD41B5F58}" destId="{CFA3B09B-910A-45AF-BE78-1437A36AF543}" srcOrd="3" destOrd="0" parTransId="{98483E53-0D29-48CA-B953-257B017AA8EB}" sibTransId="{D0600756-419F-48C4-994D-365E3A2BF496}"/>
    <dgm:cxn modelId="{16149876-21C0-4D40-94F7-ECC8B730B4FB}" type="presOf" srcId="{BEEA0A1B-572A-4267-9ACC-A31695229045}" destId="{95D53420-C31D-42C1-88BB-94C3B9E4C8DB}" srcOrd="0" destOrd="0" presId="urn:microsoft.com/office/officeart/2005/8/layout/vList3"/>
    <dgm:cxn modelId="{8B0EAF90-8F72-4D07-B524-12A442589BF4}" type="presOf" srcId="{D072A958-C8CB-4EB6-8E8A-FC9FD41B5F58}" destId="{4ED47A78-6350-4C30-BF6A-A73D93B130D9}" srcOrd="0" destOrd="0" presId="urn:microsoft.com/office/officeart/2005/8/layout/vList3"/>
    <dgm:cxn modelId="{150D4246-119E-462B-B493-375EC79870BD}" type="presOf" srcId="{9FC53FB2-511C-492F-B8A4-8EEFDE1F33CF}" destId="{1576B729-BD0A-40B4-BAB2-0E1AF243B220}" srcOrd="0" destOrd="0" presId="urn:microsoft.com/office/officeart/2005/8/layout/vList3"/>
    <dgm:cxn modelId="{5A72A9DF-050C-4371-81A9-A10EE5D4B175}" srcId="{D072A958-C8CB-4EB6-8E8A-FC9FD41B5F58}" destId="{BEEA0A1B-572A-4267-9ACC-A31695229045}" srcOrd="0" destOrd="0" parTransId="{072B7951-01D9-4ADC-8130-F3AC46B4C0F7}" sibTransId="{95A401F3-59D9-40DD-91DC-005F12F959BA}"/>
    <dgm:cxn modelId="{478C5457-29F3-4832-A846-82BCE03BEB19}" type="presParOf" srcId="{4ED47A78-6350-4C30-BF6A-A73D93B130D9}" destId="{71CF0E97-653F-4BBD-8854-016B5DCEA5E4}" srcOrd="0" destOrd="0" presId="urn:microsoft.com/office/officeart/2005/8/layout/vList3"/>
    <dgm:cxn modelId="{DF3D5E01-9A2A-4A2B-BB5B-EEAD71C7D21D}" type="presParOf" srcId="{71CF0E97-653F-4BBD-8854-016B5DCEA5E4}" destId="{B0EBD4C6-BDA2-4C08-AB3E-145E0217D9BD}" srcOrd="0" destOrd="0" presId="urn:microsoft.com/office/officeart/2005/8/layout/vList3"/>
    <dgm:cxn modelId="{C7E859AF-58D9-4AA8-89F8-969364A56ED5}" type="presParOf" srcId="{71CF0E97-653F-4BBD-8854-016B5DCEA5E4}" destId="{95D53420-C31D-42C1-88BB-94C3B9E4C8DB}" srcOrd="1" destOrd="0" presId="urn:microsoft.com/office/officeart/2005/8/layout/vList3"/>
    <dgm:cxn modelId="{B5267A14-F63C-4D59-89EC-03A0D882700C}" type="presParOf" srcId="{4ED47A78-6350-4C30-BF6A-A73D93B130D9}" destId="{B56BE5C6-7345-4B80-BCAE-2A4398DED4FF}" srcOrd="1" destOrd="0" presId="urn:microsoft.com/office/officeart/2005/8/layout/vList3"/>
    <dgm:cxn modelId="{67B17FD4-EF7D-4EEA-8C00-EBAE0BDD19E2}" type="presParOf" srcId="{4ED47A78-6350-4C30-BF6A-A73D93B130D9}" destId="{BE53BC85-2AD2-4A2A-8225-892D2CFE72AB}" srcOrd="2" destOrd="0" presId="urn:microsoft.com/office/officeart/2005/8/layout/vList3"/>
    <dgm:cxn modelId="{D7DB8032-F734-4A38-8201-5FB41E350236}" type="presParOf" srcId="{BE53BC85-2AD2-4A2A-8225-892D2CFE72AB}" destId="{F184ED90-D5C3-489E-AB59-09FE2C040D17}" srcOrd="0" destOrd="0" presId="urn:microsoft.com/office/officeart/2005/8/layout/vList3"/>
    <dgm:cxn modelId="{3CF1C562-0AD6-452B-A0BD-6103491B76C3}" type="presParOf" srcId="{BE53BC85-2AD2-4A2A-8225-892D2CFE72AB}" destId="{D6988651-122E-49CA-8464-E77EF752BA25}" srcOrd="1" destOrd="0" presId="urn:microsoft.com/office/officeart/2005/8/layout/vList3"/>
    <dgm:cxn modelId="{A41948ED-5E90-4117-9E80-FEC59FBE57A0}" type="presParOf" srcId="{4ED47A78-6350-4C30-BF6A-A73D93B130D9}" destId="{CC5393AE-C952-4F11-90BA-99D470F55E55}" srcOrd="3" destOrd="0" presId="urn:microsoft.com/office/officeart/2005/8/layout/vList3"/>
    <dgm:cxn modelId="{B44980D0-2346-4434-BBBC-884E3CE89B16}" type="presParOf" srcId="{4ED47A78-6350-4C30-BF6A-A73D93B130D9}" destId="{50ED7D3A-5D86-4AD7-9CD1-DD2B1C7A39C6}" srcOrd="4" destOrd="0" presId="urn:microsoft.com/office/officeart/2005/8/layout/vList3"/>
    <dgm:cxn modelId="{1832C7C2-4D58-4A7C-A60E-89A079717778}" type="presParOf" srcId="{50ED7D3A-5D86-4AD7-9CD1-DD2B1C7A39C6}" destId="{DD646135-2A31-46CF-A08A-50E782914A02}" srcOrd="0" destOrd="0" presId="urn:microsoft.com/office/officeart/2005/8/layout/vList3"/>
    <dgm:cxn modelId="{E37EDA32-B2EC-4270-9D6C-BF81B3AB9569}" type="presParOf" srcId="{50ED7D3A-5D86-4AD7-9CD1-DD2B1C7A39C6}" destId="{1576B729-BD0A-40B4-BAB2-0E1AF243B220}" srcOrd="1" destOrd="0" presId="urn:microsoft.com/office/officeart/2005/8/layout/vList3"/>
    <dgm:cxn modelId="{EBF6D5A2-B8BE-42BD-A480-7DE3C7C7E70C}" type="presParOf" srcId="{4ED47A78-6350-4C30-BF6A-A73D93B130D9}" destId="{05BE95E8-ED8B-435E-B9EF-3061AD397A71}" srcOrd="5" destOrd="0" presId="urn:microsoft.com/office/officeart/2005/8/layout/vList3"/>
    <dgm:cxn modelId="{B5EEF145-7055-4767-B7D6-71E7DB3F4DA8}" type="presParOf" srcId="{4ED47A78-6350-4C30-BF6A-A73D93B130D9}" destId="{3F59D545-1386-4C8D-87F9-F13D4E6A7FB9}" srcOrd="6" destOrd="0" presId="urn:microsoft.com/office/officeart/2005/8/layout/vList3"/>
    <dgm:cxn modelId="{E4A0D676-A7FB-4F4A-A8C9-8499E70A93D7}" type="presParOf" srcId="{3F59D545-1386-4C8D-87F9-F13D4E6A7FB9}" destId="{181912E9-2B65-4ECA-A917-766904969F8F}" srcOrd="0" destOrd="0" presId="urn:microsoft.com/office/officeart/2005/8/layout/vList3"/>
    <dgm:cxn modelId="{96A2E7C1-1818-4E94-B803-D86719433283}" type="presParOf" srcId="{3F59D545-1386-4C8D-87F9-F13D4E6A7FB9}" destId="{A7F54A5C-7C73-472E-A5D9-77420AF5E80E}" srcOrd="1" destOrd="0" presId="urn:microsoft.com/office/officeart/2005/8/layout/vList3"/>
  </dgm:cxnLst>
  <dgm:bg/>
  <dgm:whole/>
</dgm:dataModel>
</file>

<file path=ppt/diagrams/data7.xml><?xml version="1.0" encoding="utf-8"?>
<dgm:dataModel xmlns:dgm="http://schemas.openxmlformats.org/drawingml/2006/diagram" xmlns:a="http://schemas.openxmlformats.org/drawingml/2006/main">
  <dgm:ptLst>
    <dgm:pt modelId="{EA91BFFD-4DE3-4411-8C4F-E8B557FB640C}" type="doc">
      <dgm:prSet loTypeId="urn:microsoft.com/office/officeart/2005/8/layout/hList7" loCatId="process" qsTypeId="urn:microsoft.com/office/officeart/2005/8/quickstyle/simple3" qsCatId="simple" csTypeId="urn:microsoft.com/office/officeart/2005/8/colors/accent3_2" csCatId="accent3" phldr="1"/>
      <dgm:spPr/>
    </dgm:pt>
    <dgm:pt modelId="{87375B60-197E-4CF5-9E02-B68D22BDEF03}">
      <dgm:prSet phldrT="[Texte]" custT="1"/>
      <dgm:spPr/>
      <dgm:t>
        <a:bodyPr/>
        <a:lstStyle/>
        <a:p>
          <a:r>
            <a:rPr lang="fr-FR" sz="2200" dirty="0" smtClean="0"/>
            <a:t>Connaître le </a:t>
          </a:r>
          <a:r>
            <a:rPr lang="fr-FR" sz="2200" dirty="0" err="1" smtClean="0"/>
            <a:t>fonctionne-ment</a:t>
          </a:r>
          <a:r>
            <a:rPr lang="fr-FR" sz="2200" dirty="0" smtClean="0"/>
            <a:t> interne de l’organisation</a:t>
          </a:r>
          <a:endParaRPr lang="fr-FR" sz="2200" dirty="0"/>
        </a:p>
      </dgm:t>
    </dgm:pt>
    <dgm:pt modelId="{3BC55A3A-B9D3-40E4-A9DC-225A4D675E09}" type="parTrans" cxnId="{0DDA9E48-878C-4037-A424-58F76F660B27}">
      <dgm:prSet/>
      <dgm:spPr/>
      <dgm:t>
        <a:bodyPr/>
        <a:lstStyle/>
        <a:p>
          <a:endParaRPr lang="fr-FR" sz="2200"/>
        </a:p>
      </dgm:t>
    </dgm:pt>
    <dgm:pt modelId="{22FD2F39-8C77-4FFA-B650-2CE7147EB25D}" type="sibTrans" cxnId="{0DDA9E48-878C-4037-A424-58F76F660B27}">
      <dgm:prSet/>
      <dgm:spPr/>
      <dgm:t>
        <a:bodyPr/>
        <a:lstStyle/>
        <a:p>
          <a:endParaRPr lang="fr-FR" sz="2200"/>
        </a:p>
      </dgm:t>
    </dgm:pt>
    <dgm:pt modelId="{E0BDC2CD-02BE-41C3-A530-233BFF6FF194}">
      <dgm:prSet custT="1"/>
      <dgm:spPr/>
      <dgm:t>
        <a:bodyPr/>
        <a:lstStyle/>
        <a:p>
          <a:r>
            <a:rPr lang="fr-FR" sz="2200" dirty="0" smtClean="0"/>
            <a:t>Anticiper sur l’évolution de son </a:t>
          </a:r>
          <a:r>
            <a:rPr lang="fr-FR" sz="2200" dirty="0" err="1" smtClean="0"/>
            <a:t>environne-ment</a:t>
          </a:r>
          <a:endParaRPr lang="fr-FR" sz="2200" dirty="0"/>
        </a:p>
      </dgm:t>
    </dgm:pt>
    <dgm:pt modelId="{8B60F028-B755-486C-89DE-996080206E5F}" type="parTrans" cxnId="{41506189-1102-482A-AEEC-A33C96E02E73}">
      <dgm:prSet/>
      <dgm:spPr/>
      <dgm:t>
        <a:bodyPr/>
        <a:lstStyle/>
        <a:p>
          <a:endParaRPr lang="fr-FR" sz="2200"/>
        </a:p>
      </dgm:t>
    </dgm:pt>
    <dgm:pt modelId="{4C814A7F-7291-4547-960F-0D969A3D4692}" type="sibTrans" cxnId="{41506189-1102-482A-AEEC-A33C96E02E73}">
      <dgm:prSet/>
      <dgm:spPr/>
      <dgm:t>
        <a:bodyPr/>
        <a:lstStyle/>
        <a:p>
          <a:endParaRPr lang="fr-FR" sz="2200"/>
        </a:p>
      </dgm:t>
    </dgm:pt>
    <dgm:pt modelId="{CD34B2A4-6C77-4B0A-889D-F72B619DB050}">
      <dgm:prSet custT="1"/>
      <dgm:spPr/>
      <dgm:t>
        <a:bodyPr/>
        <a:lstStyle/>
        <a:p>
          <a:endParaRPr lang="fr-FR" sz="2200" dirty="0" smtClean="0"/>
        </a:p>
        <a:p>
          <a:endParaRPr lang="fr-FR" sz="2200" dirty="0" smtClean="0"/>
        </a:p>
        <a:p>
          <a:r>
            <a:rPr lang="fr-FR" sz="2200" dirty="0" smtClean="0"/>
            <a:t>Evaluer toutes les combinaisons possibles entre ses ressources actuelles et ses ressources potentielles en vue d’atteindre les objectifs stratégiques.</a:t>
          </a:r>
          <a:endParaRPr lang="fr-FR" sz="2200" dirty="0"/>
        </a:p>
      </dgm:t>
    </dgm:pt>
    <dgm:pt modelId="{61CF0972-D454-430A-A0EB-DE8B704B8949}" type="parTrans" cxnId="{7DE3A6E3-FBA7-4CAE-97D1-2B6080A7D544}">
      <dgm:prSet/>
      <dgm:spPr/>
      <dgm:t>
        <a:bodyPr/>
        <a:lstStyle/>
        <a:p>
          <a:endParaRPr lang="fr-FR" sz="2200"/>
        </a:p>
      </dgm:t>
    </dgm:pt>
    <dgm:pt modelId="{A75629F2-B4CE-4718-B7D7-E46A2EE2B73E}" type="sibTrans" cxnId="{7DE3A6E3-FBA7-4CAE-97D1-2B6080A7D544}">
      <dgm:prSet/>
      <dgm:spPr/>
      <dgm:t>
        <a:bodyPr/>
        <a:lstStyle/>
        <a:p>
          <a:endParaRPr lang="fr-FR" sz="2200"/>
        </a:p>
      </dgm:t>
    </dgm:pt>
    <dgm:pt modelId="{715EA49E-13F2-4AA3-B5F9-239C283E9C98}">
      <dgm:prSet custT="1"/>
      <dgm:spPr/>
      <dgm:t>
        <a:bodyPr/>
        <a:lstStyle/>
        <a:p>
          <a:r>
            <a:rPr lang="fr-FR" sz="2200" dirty="0" smtClean="0"/>
            <a:t>Formaliser certaines pratiques pour favoriser le suivi, l’évaluation et les corrections</a:t>
          </a:r>
          <a:endParaRPr lang="fr-FR" sz="2200" dirty="0"/>
        </a:p>
      </dgm:t>
    </dgm:pt>
    <dgm:pt modelId="{ADA5B030-DD1C-4992-980F-13BCFD2646AD}" type="parTrans" cxnId="{C7AB53F1-0E5B-4DD0-9FB1-21936CB4CC57}">
      <dgm:prSet/>
      <dgm:spPr/>
      <dgm:t>
        <a:bodyPr/>
        <a:lstStyle/>
        <a:p>
          <a:endParaRPr lang="fr-FR" sz="2200"/>
        </a:p>
      </dgm:t>
    </dgm:pt>
    <dgm:pt modelId="{5A6758D5-A9A3-46DC-84D9-8ADC77A24666}" type="sibTrans" cxnId="{C7AB53F1-0E5B-4DD0-9FB1-21936CB4CC57}">
      <dgm:prSet/>
      <dgm:spPr/>
      <dgm:t>
        <a:bodyPr/>
        <a:lstStyle/>
        <a:p>
          <a:endParaRPr lang="fr-FR" sz="2200"/>
        </a:p>
      </dgm:t>
    </dgm:pt>
    <dgm:pt modelId="{6E7793DC-BD58-40D1-AF9D-3661A6B4D5B4}" type="pres">
      <dgm:prSet presAssocID="{EA91BFFD-4DE3-4411-8C4F-E8B557FB640C}" presName="Name0" presStyleCnt="0">
        <dgm:presLayoutVars>
          <dgm:dir/>
          <dgm:resizeHandles val="exact"/>
        </dgm:presLayoutVars>
      </dgm:prSet>
      <dgm:spPr/>
    </dgm:pt>
    <dgm:pt modelId="{11435F39-8052-4000-B174-BD2D8C100925}" type="pres">
      <dgm:prSet presAssocID="{EA91BFFD-4DE3-4411-8C4F-E8B557FB640C}" presName="fgShape" presStyleLbl="fgShp" presStyleIdx="0" presStyleCnt="1" custLinFactNeighborX="2993" custLinFactNeighborY="58683"/>
      <dgm:spPr/>
    </dgm:pt>
    <dgm:pt modelId="{7D23B594-E444-4087-A0F6-3C81CAEDBB46}" type="pres">
      <dgm:prSet presAssocID="{EA91BFFD-4DE3-4411-8C4F-E8B557FB640C}" presName="linComp" presStyleCnt="0"/>
      <dgm:spPr/>
    </dgm:pt>
    <dgm:pt modelId="{CE1118DF-D271-496B-A7AC-F08328507935}" type="pres">
      <dgm:prSet presAssocID="{87375B60-197E-4CF5-9E02-B68D22BDEF03}" presName="compNode" presStyleCnt="0"/>
      <dgm:spPr/>
    </dgm:pt>
    <dgm:pt modelId="{86D77B31-2216-4401-A1E9-B2211573062F}" type="pres">
      <dgm:prSet presAssocID="{87375B60-197E-4CF5-9E02-B68D22BDEF03}" presName="bkgdShape" presStyleLbl="node1" presStyleIdx="0" presStyleCnt="4" custScaleX="79011"/>
      <dgm:spPr/>
      <dgm:t>
        <a:bodyPr/>
        <a:lstStyle/>
        <a:p>
          <a:endParaRPr lang="fr-FR"/>
        </a:p>
      </dgm:t>
    </dgm:pt>
    <dgm:pt modelId="{734B11BD-1CB6-42EE-9A6E-A9EC337D84CA}" type="pres">
      <dgm:prSet presAssocID="{87375B60-197E-4CF5-9E02-B68D22BDEF03}" presName="nodeTx" presStyleLbl="node1" presStyleIdx="0" presStyleCnt="4">
        <dgm:presLayoutVars>
          <dgm:bulletEnabled val="1"/>
        </dgm:presLayoutVars>
      </dgm:prSet>
      <dgm:spPr/>
      <dgm:t>
        <a:bodyPr/>
        <a:lstStyle/>
        <a:p>
          <a:endParaRPr lang="fr-FR"/>
        </a:p>
      </dgm:t>
    </dgm:pt>
    <dgm:pt modelId="{154C9EF6-2C27-4FB6-A6DE-DD848E2756A0}" type="pres">
      <dgm:prSet presAssocID="{87375B60-197E-4CF5-9E02-B68D22BDEF03}" presName="invisiNode" presStyleLbl="node1" presStyleIdx="0" presStyleCnt="4"/>
      <dgm:spPr/>
    </dgm:pt>
    <dgm:pt modelId="{8EFB7BFC-509E-4410-8711-E5B062182770}" type="pres">
      <dgm:prSet presAssocID="{87375B60-197E-4CF5-9E02-B68D22BDEF03}" presName="imagNode" presStyleLbl="fgImgPlace1" presStyleIdx="0" presStyleCnt="4"/>
      <dgm:spPr>
        <a:blipFill rotWithShape="0">
          <a:blip xmlns:r="http://schemas.openxmlformats.org/officeDocument/2006/relationships" r:embed="rId1"/>
          <a:stretch>
            <a:fillRect/>
          </a:stretch>
        </a:blipFill>
      </dgm:spPr>
    </dgm:pt>
    <dgm:pt modelId="{EF544526-16A9-4861-9656-BDE3E13143BB}" type="pres">
      <dgm:prSet presAssocID="{22FD2F39-8C77-4FFA-B650-2CE7147EB25D}" presName="sibTrans" presStyleLbl="sibTrans2D1" presStyleIdx="0" presStyleCnt="0"/>
      <dgm:spPr/>
      <dgm:t>
        <a:bodyPr/>
        <a:lstStyle/>
        <a:p>
          <a:endParaRPr lang="fr-FR"/>
        </a:p>
      </dgm:t>
    </dgm:pt>
    <dgm:pt modelId="{E6563252-2D74-4F3C-BB4F-37CFA95D34CF}" type="pres">
      <dgm:prSet presAssocID="{E0BDC2CD-02BE-41C3-A530-233BFF6FF194}" presName="compNode" presStyleCnt="0"/>
      <dgm:spPr/>
    </dgm:pt>
    <dgm:pt modelId="{B3002295-E916-48E0-AF07-A5EEC4C5CC32}" type="pres">
      <dgm:prSet presAssocID="{E0BDC2CD-02BE-41C3-A530-233BFF6FF194}" presName="bkgdShape" presStyleLbl="node1" presStyleIdx="1" presStyleCnt="4" custScaleX="78530"/>
      <dgm:spPr/>
      <dgm:t>
        <a:bodyPr/>
        <a:lstStyle/>
        <a:p>
          <a:endParaRPr lang="fr-FR"/>
        </a:p>
      </dgm:t>
    </dgm:pt>
    <dgm:pt modelId="{954C6172-924E-40CB-8B4D-96AE8D882520}" type="pres">
      <dgm:prSet presAssocID="{E0BDC2CD-02BE-41C3-A530-233BFF6FF194}" presName="nodeTx" presStyleLbl="node1" presStyleIdx="1" presStyleCnt="4">
        <dgm:presLayoutVars>
          <dgm:bulletEnabled val="1"/>
        </dgm:presLayoutVars>
      </dgm:prSet>
      <dgm:spPr/>
      <dgm:t>
        <a:bodyPr/>
        <a:lstStyle/>
        <a:p>
          <a:endParaRPr lang="fr-FR"/>
        </a:p>
      </dgm:t>
    </dgm:pt>
    <dgm:pt modelId="{8D33F51D-2003-453B-945D-52816454E60F}" type="pres">
      <dgm:prSet presAssocID="{E0BDC2CD-02BE-41C3-A530-233BFF6FF194}" presName="invisiNode" presStyleLbl="node1" presStyleIdx="1" presStyleCnt="4"/>
      <dgm:spPr/>
    </dgm:pt>
    <dgm:pt modelId="{4B004C04-A846-4EC3-B7A5-9A0BC7B60C7E}" type="pres">
      <dgm:prSet presAssocID="{E0BDC2CD-02BE-41C3-A530-233BFF6FF194}" presName="imagNode" presStyleLbl="fgImgPlace1" presStyleIdx="1" presStyleCnt="4"/>
      <dgm:spPr>
        <a:blipFill rotWithShape="0">
          <a:blip xmlns:r="http://schemas.openxmlformats.org/officeDocument/2006/relationships" r:embed="rId1"/>
          <a:stretch>
            <a:fillRect/>
          </a:stretch>
        </a:blipFill>
      </dgm:spPr>
    </dgm:pt>
    <dgm:pt modelId="{D97194B8-DFAF-4628-B6E2-94E0122FC8A3}" type="pres">
      <dgm:prSet presAssocID="{4C814A7F-7291-4547-960F-0D969A3D4692}" presName="sibTrans" presStyleLbl="sibTrans2D1" presStyleIdx="0" presStyleCnt="0"/>
      <dgm:spPr/>
      <dgm:t>
        <a:bodyPr/>
        <a:lstStyle/>
        <a:p>
          <a:endParaRPr lang="fr-FR"/>
        </a:p>
      </dgm:t>
    </dgm:pt>
    <dgm:pt modelId="{CC9A9367-E8EA-4DF5-B8FD-0D4AAA2E16BD}" type="pres">
      <dgm:prSet presAssocID="{CD34B2A4-6C77-4B0A-889D-F72B619DB050}" presName="compNode" presStyleCnt="0"/>
      <dgm:spPr/>
    </dgm:pt>
    <dgm:pt modelId="{A43365A6-D69C-471D-8A63-369FC6CB528C}" type="pres">
      <dgm:prSet presAssocID="{CD34B2A4-6C77-4B0A-889D-F72B619DB050}" presName="bkgdShape" presStyleLbl="node1" presStyleIdx="2" presStyleCnt="4"/>
      <dgm:spPr/>
      <dgm:t>
        <a:bodyPr/>
        <a:lstStyle/>
        <a:p>
          <a:endParaRPr lang="fr-FR"/>
        </a:p>
      </dgm:t>
    </dgm:pt>
    <dgm:pt modelId="{B35876C1-5348-4F41-8A64-0DD5C8C9CFA7}" type="pres">
      <dgm:prSet presAssocID="{CD34B2A4-6C77-4B0A-889D-F72B619DB050}" presName="nodeTx" presStyleLbl="node1" presStyleIdx="2" presStyleCnt="4">
        <dgm:presLayoutVars>
          <dgm:bulletEnabled val="1"/>
        </dgm:presLayoutVars>
      </dgm:prSet>
      <dgm:spPr/>
      <dgm:t>
        <a:bodyPr/>
        <a:lstStyle/>
        <a:p>
          <a:endParaRPr lang="fr-FR"/>
        </a:p>
      </dgm:t>
    </dgm:pt>
    <dgm:pt modelId="{493BFECB-C7C5-4BC5-9813-BD2A29B8E7C4}" type="pres">
      <dgm:prSet presAssocID="{CD34B2A4-6C77-4B0A-889D-F72B619DB050}" presName="invisiNode" presStyleLbl="node1" presStyleIdx="2" presStyleCnt="4"/>
      <dgm:spPr/>
    </dgm:pt>
    <dgm:pt modelId="{21D96A96-06C4-4714-B59F-8287E4CC9130}" type="pres">
      <dgm:prSet presAssocID="{CD34B2A4-6C77-4B0A-889D-F72B619DB050}" presName="imagNode" presStyleLbl="fgImgPlace1" presStyleIdx="2" presStyleCnt="4"/>
      <dgm:spPr>
        <a:blipFill rotWithShape="0">
          <a:blip xmlns:r="http://schemas.openxmlformats.org/officeDocument/2006/relationships" r:embed="rId1"/>
          <a:stretch>
            <a:fillRect/>
          </a:stretch>
        </a:blipFill>
      </dgm:spPr>
    </dgm:pt>
    <dgm:pt modelId="{A7998EBF-6058-4DF1-B559-21E39993286B}" type="pres">
      <dgm:prSet presAssocID="{A75629F2-B4CE-4718-B7D7-E46A2EE2B73E}" presName="sibTrans" presStyleLbl="sibTrans2D1" presStyleIdx="0" presStyleCnt="0"/>
      <dgm:spPr/>
      <dgm:t>
        <a:bodyPr/>
        <a:lstStyle/>
        <a:p>
          <a:endParaRPr lang="fr-FR"/>
        </a:p>
      </dgm:t>
    </dgm:pt>
    <dgm:pt modelId="{F9E8A7DE-3DCA-47F3-BD10-D2CBC38465B0}" type="pres">
      <dgm:prSet presAssocID="{715EA49E-13F2-4AA3-B5F9-239C283E9C98}" presName="compNode" presStyleCnt="0"/>
      <dgm:spPr/>
    </dgm:pt>
    <dgm:pt modelId="{699966FC-0BCA-4CAD-8EFA-2D91720A41AE}" type="pres">
      <dgm:prSet presAssocID="{715EA49E-13F2-4AA3-B5F9-239C283E9C98}" presName="bkgdShape" presStyleLbl="node1" presStyleIdx="3" presStyleCnt="4" custScaleX="84581"/>
      <dgm:spPr/>
      <dgm:t>
        <a:bodyPr/>
        <a:lstStyle/>
        <a:p>
          <a:endParaRPr lang="fr-FR"/>
        </a:p>
      </dgm:t>
    </dgm:pt>
    <dgm:pt modelId="{1DF07B34-5D6B-48E5-BA37-04958999ADAB}" type="pres">
      <dgm:prSet presAssocID="{715EA49E-13F2-4AA3-B5F9-239C283E9C98}" presName="nodeTx" presStyleLbl="node1" presStyleIdx="3" presStyleCnt="4">
        <dgm:presLayoutVars>
          <dgm:bulletEnabled val="1"/>
        </dgm:presLayoutVars>
      </dgm:prSet>
      <dgm:spPr/>
      <dgm:t>
        <a:bodyPr/>
        <a:lstStyle/>
        <a:p>
          <a:endParaRPr lang="fr-FR"/>
        </a:p>
      </dgm:t>
    </dgm:pt>
    <dgm:pt modelId="{B4116DD7-B926-49F4-9C4B-174853ED8632}" type="pres">
      <dgm:prSet presAssocID="{715EA49E-13F2-4AA3-B5F9-239C283E9C98}" presName="invisiNode" presStyleLbl="node1" presStyleIdx="3" presStyleCnt="4"/>
      <dgm:spPr/>
    </dgm:pt>
    <dgm:pt modelId="{BE3DE99B-685D-4573-ABC9-DDEF33527ED0}" type="pres">
      <dgm:prSet presAssocID="{715EA49E-13F2-4AA3-B5F9-239C283E9C98}" presName="imagNode" presStyleLbl="fgImgPlace1" presStyleIdx="3" presStyleCnt="4"/>
      <dgm:spPr>
        <a:blipFill rotWithShape="0">
          <a:blip xmlns:r="http://schemas.openxmlformats.org/officeDocument/2006/relationships" r:embed="rId1"/>
          <a:stretch>
            <a:fillRect/>
          </a:stretch>
        </a:blipFill>
      </dgm:spPr>
    </dgm:pt>
  </dgm:ptLst>
  <dgm:cxnLst>
    <dgm:cxn modelId="{0DDA9E48-878C-4037-A424-58F76F660B27}" srcId="{EA91BFFD-4DE3-4411-8C4F-E8B557FB640C}" destId="{87375B60-197E-4CF5-9E02-B68D22BDEF03}" srcOrd="0" destOrd="0" parTransId="{3BC55A3A-B9D3-40E4-A9DC-225A4D675E09}" sibTransId="{22FD2F39-8C77-4FFA-B650-2CE7147EB25D}"/>
    <dgm:cxn modelId="{408072FD-5787-4970-90CE-EBB40F0B8E49}" type="presOf" srcId="{87375B60-197E-4CF5-9E02-B68D22BDEF03}" destId="{86D77B31-2216-4401-A1E9-B2211573062F}" srcOrd="0" destOrd="0" presId="urn:microsoft.com/office/officeart/2005/8/layout/hList7"/>
    <dgm:cxn modelId="{FE9BE88C-3076-4247-BDF4-2D358DA4CB46}" type="presOf" srcId="{CD34B2A4-6C77-4B0A-889D-F72B619DB050}" destId="{B35876C1-5348-4F41-8A64-0DD5C8C9CFA7}" srcOrd="1" destOrd="0" presId="urn:microsoft.com/office/officeart/2005/8/layout/hList7"/>
    <dgm:cxn modelId="{6647553E-14F9-47BE-95C4-244C4AA5FACE}" type="presOf" srcId="{22FD2F39-8C77-4FFA-B650-2CE7147EB25D}" destId="{EF544526-16A9-4861-9656-BDE3E13143BB}" srcOrd="0" destOrd="0" presId="urn:microsoft.com/office/officeart/2005/8/layout/hList7"/>
    <dgm:cxn modelId="{5A933331-01A9-42E2-9AAF-05CA3E4CCF5B}" type="presOf" srcId="{E0BDC2CD-02BE-41C3-A530-233BFF6FF194}" destId="{954C6172-924E-40CB-8B4D-96AE8D882520}" srcOrd="1" destOrd="0" presId="urn:microsoft.com/office/officeart/2005/8/layout/hList7"/>
    <dgm:cxn modelId="{7DE3A6E3-FBA7-4CAE-97D1-2B6080A7D544}" srcId="{EA91BFFD-4DE3-4411-8C4F-E8B557FB640C}" destId="{CD34B2A4-6C77-4B0A-889D-F72B619DB050}" srcOrd="2" destOrd="0" parTransId="{61CF0972-D454-430A-A0EB-DE8B704B8949}" sibTransId="{A75629F2-B4CE-4718-B7D7-E46A2EE2B73E}"/>
    <dgm:cxn modelId="{41506189-1102-482A-AEEC-A33C96E02E73}" srcId="{EA91BFFD-4DE3-4411-8C4F-E8B557FB640C}" destId="{E0BDC2CD-02BE-41C3-A530-233BFF6FF194}" srcOrd="1" destOrd="0" parTransId="{8B60F028-B755-486C-89DE-996080206E5F}" sibTransId="{4C814A7F-7291-4547-960F-0D969A3D4692}"/>
    <dgm:cxn modelId="{A86D2DFC-A1EC-4AB6-9A44-0EB7AEDB06AC}" type="presOf" srcId="{E0BDC2CD-02BE-41C3-A530-233BFF6FF194}" destId="{B3002295-E916-48E0-AF07-A5EEC4C5CC32}" srcOrd="0" destOrd="0" presId="urn:microsoft.com/office/officeart/2005/8/layout/hList7"/>
    <dgm:cxn modelId="{DD6C445F-2483-4D33-A6C7-3E0297777FEF}" type="presOf" srcId="{715EA49E-13F2-4AA3-B5F9-239C283E9C98}" destId="{1DF07B34-5D6B-48E5-BA37-04958999ADAB}" srcOrd="1" destOrd="0" presId="urn:microsoft.com/office/officeart/2005/8/layout/hList7"/>
    <dgm:cxn modelId="{9D19148F-E75E-4D00-BC00-C51EDC6BB076}" type="presOf" srcId="{4C814A7F-7291-4547-960F-0D969A3D4692}" destId="{D97194B8-DFAF-4628-B6E2-94E0122FC8A3}" srcOrd="0" destOrd="0" presId="urn:microsoft.com/office/officeart/2005/8/layout/hList7"/>
    <dgm:cxn modelId="{A85A60D8-B9B1-406B-8A2D-5244B54803A9}" type="presOf" srcId="{CD34B2A4-6C77-4B0A-889D-F72B619DB050}" destId="{A43365A6-D69C-471D-8A63-369FC6CB528C}" srcOrd="0" destOrd="0" presId="urn:microsoft.com/office/officeart/2005/8/layout/hList7"/>
    <dgm:cxn modelId="{063542D0-934A-46F8-AF7B-59341FA991A7}" type="presOf" srcId="{A75629F2-B4CE-4718-B7D7-E46A2EE2B73E}" destId="{A7998EBF-6058-4DF1-B559-21E39993286B}" srcOrd="0" destOrd="0" presId="urn:microsoft.com/office/officeart/2005/8/layout/hList7"/>
    <dgm:cxn modelId="{743392E3-FF40-4246-924D-BF18286F0898}" type="presOf" srcId="{715EA49E-13F2-4AA3-B5F9-239C283E9C98}" destId="{699966FC-0BCA-4CAD-8EFA-2D91720A41AE}" srcOrd="0" destOrd="0" presId="urn:microsoft.com/office/officeart/2005/8/layout/hList7"/>
    <dgm:cxn modelId="{7036353C-D374-4FDF-B153-99412BFF0CC1}" type="presOf" srcId="{87375B60-197E-4CF5-9E02-B68D22BDEF03}" destId="{734B11BD-1CB6-42EE-9A6E-A9EC337D84CA}" srcOrd="1" destOrd="0" presId="urn:microsoft.com/office/officeart/2005/8/layout/hList7"/>
    <dgm:cxn modelId="{54FDD97E-58E3-4C57-A853-BE773E0EEA00}" type="presOf" srcId="{EA91BFFD-4DE3-4411-8C4F-E8B557FB640C}" destId="{6E7793DC-BD58-40D1-AF9D-3661A6B4D5B4}" srcOrd="0" destOrd="0" presId="urn:microsoft.com/office/officeart/2005/8/layout/hList7"/>
    <dgm:cxn modelId="{C7AB53F1-0E5B-4DD0-9FB1-21936CB4CC57}" srcId="{EA91BFFD-4DE3-4411-8C4F-E8B557FB640C}" destId="{715EA49E-13F2-4AA3-B5F9-239C283E9C98}" srcOrd="3" destOrd="0" parTransId="{ADA5B030-DD1C-4992-980F-13BCFD2646AD}" sibTransId="{5A6758D5-A9A3-46DC-84D9-8ADC77A24666}"/>
    <dgm:cxn modelId="{1B7AE11C-FEE4-4509-8B4C-FA791F159352}" type="presParOf" srcId="{6E7793DC-BD58-40D1-AF9D-3661A6B4D5B4}" destId="{11435F39-8052-4000-B174-BD2D8C100925}" srcOrd="0" destOrd="0" presId="urn:microsoft.com/office/officeart/2005/8/layout/hList7"/>
    <dgm:cxn modelId="{F8F35BF8-6C01-49B6-8E0C-45F3D93FF733}" type="presParOf" srcId="{6E7793DC-BD58-40D1-AF9D-3661A6B4D5B4}" destId="{7D23B594-E444-4087-A0F6-3C81CAEDBB46}" srcOrd="1" destOrd="0" presId="urn:microsoft.com/office/officeart/2005/8/layout/hList7"/>
    <dgm:cxn modelId="{5AD65AAF-B50B-42D6-A490-8D2D7295CFED}" type="presParOf" srcId="{7D23B594-E444-4087-A0F6-3C81CAEDBB46}" destId="{CE1118DF-D271-496B-A7AC-F08328507935}" srcOrd="0" destOrd="0" presId="urn:microsoft.com/office/officeart/2005/8/layout/hList7"/>
    <dgm:cxn modelId="{2CF4B703-5A68-4D45-93B0-612EE0543120}" type="presParOf" srcId="{CE1118DF-D271-496B-A7AC-F08328507935}" destId="{86D77B31-2216-4401-A1E9-B2211573062F}" srcOrd="0" destOrd="0" presId="urn:microsoft.com/office/officeart/2005/8/layout/hList7"/>
    <dgm:cxn modelId="{8561E8B7-D685-4178-A5D2-0A36764A6313}" type="presParOf" srcId="{CE1118DF-D271-496B-A7AC-F08328507935}" destId="{734B11BD-1CB6-42EE-9A6E-A9EC337D84CA}" srcOrd="1" destOrd="0" presId="urn:microsoft.com/office/officeart/2005/8/layout/hList7"/>
    <dgm:cxn modelId="{66B7EDA7-B30B-41EC-9F3D-BB9922B510E5}" type="presParOf" srcId="{CE1118DF-D271-496B-A7AC-F08328507935}" destId="{154C9EF6-2C27-4FB6-A6DE-DD848E2756A0}" srcOrd="2" destOrd="0" presId="urn:microsoft.com/office/officeart/2005/8/layout/hList7"/>
    <dgm:cxn modelId="{1F71DEA6-062B-4AA4-B4F4-65CF4A7C1C31}" type="presParOf" srcId="{CE1118DF-D271-496B-A7AC-F08328507935}" destId="{8EFB7BFC-509E-4410-8711-E5B062182770}" srcOrd="3" destOrd="0" presId="urn:microsoft.com/office/officeart/2005/8/layout/hList7"/>
    <dgm:cxn modelId="{3522DAAC-F3FB-4875-9C57-0D17BBB60E0A}" type="presParOf" srcId="{7D23B594-E444-4087-A0F6-3C81CAEDBB46}" destId="{EF544526-16A9-4861-9656-BDE3E13143BB}" srcOrd="1" destOrd="0" presId="urn:microsoft.com/office/officeart/2005/8/layout/hList7"/>
    <dgm:cxn modelId="{8948F8DB-CD6F-4862-8E0C-0908FB4DF5D3}" type="presParOf" srcId="{7D23B594-E444-4087-A0F6-3C81CAEDBB46}" destId="{E6563252-2D74-4F3C-BB4F-37CFA95D34CF}" srcOrd="2" destOrd="0" presId="urn:microsoft.com/office/officeart/2005/8/layout/hList7"/>
    <dgm:cxn modelId="{3C54BEB3-99BB-4284-A231-6B4BB8D00ED4}" type="presParOf" srcId="{E6563252-2D74-4F3C-BB4F-37CFA95D34CF}" destId="{B3002295-E916-48E0-AF07-A5EEC4C5CC32}" srcOrd="0" destOrd="0" presId="urn:microsoft.com/office/officeart/2005/8/layout/hList7"/>
    <dgm:cxn modelId="{DE0374FA-7842-4179-9BFE-9884D9D0307C}" type="presParOf" srcId="{E6563252-2D74-4F3C-BB4F-37CFA95D34CF}" destId="{954C6172-924E-40CB-8B4D-96AE8D882520}" srcOrd="1" destOrd="0" presId="urn:microsoft.com/office/officeart/2005/8/layout/hList7"/>
    <dgm:cxn modelId="{DBCBB60B-EBC9-4E94-B705-BC26DF91B8C6}" type="presParOf" srcId="{E6563252-2D74-4F3C-BB4F-37CFA95D34CF}" destId="{8D33F51D-2003-453B-945D-52816454E60F}" srcOrd="2" destOrd="0" presId="urn:microsoft.com/office/officeart/2005/8/layout/hList7"/>
    <dgm:cxn modelId="{5EDED56B-8432-451A-A142-2A0B57D58535}" type="presParOf" srcId="{E6563252-2D74-4F3C-BB4F-37CFA95D34CF}" destId="{4B004C04-A846-4EC3-B7A5-9A0BC7B60C7E}" srcOrd="3" destOrd="0" presId="urn:microsoft.com/office/officeart/2005/8/layout/hList7"/>
    <dgm:cxn modelId="{5DB248DB-775F-4660-8479-840F24907FA1}" type="presParOf" srcId="{7D23B594-E444-4087-A0F6-3C81CAEDBB46}" destId="{D97194B8-DFAF-4628-B6E2-94E0122FC8A3}" srcOrd="3" destOrd="0" presId="urn:microsoft.com/office/officeart/2005/8/layout/hList7"/>
    <dgm:cxn modelId="{14CB8801-8A2E-47FE-8A83-B5E3A854815C}" type="presParOf" srcId="{7D23B594-E444-4087-A0F6-3C81CAEDBB46}" destId="{CC9A9367-E8EA-4DF5-B8FD-0D4AAA2E16BD}" srcOrd="4" destOrd="0" presId="urn:microsoft.com/office/officeart/2005/8/layout/hList7"/>
    <dgm:cxn modelId="{D03E98CC-8439-4442-A104-DBBA1DC81E9F}" type="presParOf" srcId="{CC9A9367-E8EA-4DF5-B8FD-0D4AAA2E16BD}" destId="{A43365A6-D69C-471D-8A63-369FC6CB528C}" srcOrd="0" destOrd="0" presId="urn:microsoft.com/office/officeart/2005/8/layout/hList7"/>
    <dgm:cxn modelId="{8D9EE0C2-2D0F-45DF-9D89-3DAABE16C15B}" type="presParOf" srcId="{CC9A9367-E8EA-4DF5-B8FD-0D4AAA2E16BD}" destId="{B35876C1-5348-4F41-8A64-0DD5C8C9CFA7}" srcOrd="1" destOrd="0" presId="urn:microsoft.com/office/officeart/2005/8/layout/hList7"/>
    <dgm:cxn modelId="{7C4F11E1-C133-45DD-8608-B56ECFCCCB9D}" type="presParOf" srcId="{CC9A9367-E8EA-4DF5-B8FD-0D4AAA2E16BD}" destId="{493BFECB-C7C5-4BC5-9813-BD2A29B8E7C4}" srcOrd="2" destOrd="0" presId="urn:microsoft.com/office/officeart/2005/8/layout/hList7"/>
    <dgm:cxn modelId="{AE3280C2-8458-4F80-89F9-EF8B32405FAB}" type="presParOf" srcId="{CC9A9367-E8EA-4DF5-B8FD-0D4AAA2E16BD}" destId="{21D96A96-06C4-4714-B59F-8287E4CC9130}" srcOrd="3" destOrd="0" presId="urn:microsoft.com/office/officeart/2005/8/layout/hList7"/>
    <dgm:cxn modelId="{5F98687F-6BC1-40C5-9051-5E7486CF84FD}" type="presParOf" srcId="{7D23B594-E444-4087-A0F6-3C81CAEDBB46}" destId="{A7998EBF-6058-4DF1-B559-21E39993286B}" srcOrd="5" destOrd="0" presId="urn:microsoft.com/office/officeart/2005/8/layout/hList7"/>
    <dgm:cxn modelId="{8F257640-0FDF-4CCC-84FA-4DA9C7F1834D}" type="presParOf" srcId="{7D23B594-E444-4087-A0F6-3C81CAEDBB46}" destId="{F9E8A7DE-3DCA-47F3-BD10-D2CBC38465B0}" srcOrd="6" destOrd="0" presId="urn:microsoft.com/office/officeart/2005/8/layout/hList7"/>
    <dgm:cxn modelId="{4EFF38A4-52F7-43E0-9404-C903C1156C21}" type="presParOf" srcId="{F9E8A7DE-3DCA-47F3-BD10-D2CBC38465B0}" destId="{699966FC-0BCA-4CAD-8EFA-2D91720A41AE}" srcOrd="0" destOrd="0" presId="urn:microsoft.com/office/officeart/2005/8/layout/hList7"/>
    <dgm:cxn modelId="{EF18CB28-919A-415E-89AF-8ED9CE9DAD80}" type="presParOf" srcId="{F9E8A7DE-3DCA-47F3-BD10-D2CBC38465B0}" destId="{1DF07B34-5D6B-48E5-BA37-04958999ADAB}" srcOrd="1" destOrd="0" presId="urn:microsoft.com/office/officeart/2005/8/layout/hList7"/>
    <dgm:cxn modelId="{E8BCEC6A-5022-4EBB-8023-BE99E6594404}" type="presParOf" srcId="{F9E8A7DE-3DCA-47F3-BD10-D2CBC38465B0}" destId="{B4116DD7-B926-49F4-9C4B-174853ED8632}" srcOrd="2" destOrd="0" presId="urn:microsoft.com/office/officeart/2005/8/layout/hList7"/>
    <dgm:cxn modelId="{4B24FE0F-7EBD-418B-8540-BA0B8DCD6D24}" type="presParOf" srcId="{F9E8A7DE-3DCA-47F3-BD10-D2CBC38465B0}" destId="{BE3DE99B-685D-4573-ABC9-DDEF33527ED0}" srcOrd="3" destOrd="0" presId="urn:microsoft.com/office/officeart/2005/8/layout/hList7"/>
  </dgm:cxnLst>
  <dgm:bg/>
  <dgm:whole/>
</dgm:dataModel>
</file>

<file path=ppt/diagrams/data8.xml><?xml version="1.0" encoding="utf-8"?>
<dgm:dataModel xmlns:dgm="http://schemas.openxmlformats.org/drawingml/2006/diagram" xmlns:a="http://schemas.openxmlformats.org/drawingml/2006/main">
  <dgm:ptLst>
    <dgm:pt modelId="{4CA543C4-576E-4D9E-962D-79B61A51F25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97815D24-8AC6-4E56-9A31-C2A108777FB9}">
      <dgm:prSet phldrT="[Texte]"/>
      <dgm:spPr/>
      <dgm:t>
        <a:bodyPr/>
        <a:lstStyle/>
        <a:p>
          <a:r>
            <a:rPr lang="fr-FR" b="1" dirty="0" smtClean="0"/>
            <a:t>Les objectifs ne sont pas clairement définis.</a:t>
          </a:r>
          <a:endParaRPr lang="fr-FR" b="1" dirty="0"/>
        </a:p>
      </dgm:t>
    </dgm:pt>
    <dgm:pt modelId="{8280A9D5-CF40-4AD3-B12D-D543EFD76609}" type="parTrans" cxnId="{86AFE6EB-A6A7-49EC-A755-6A3F0FEDBA30}">
      <dgm:prSet/>
      <dgm:spPr/>
      <dgm:t>
        <a:bodyPr/>
        <a:lstStyle/>
        <a:p>
          <a:endParaRPr lang="fr-FR" b="1"/>
        </a:p>
      </dgm:t>
    </dgm:pt>
    <dgm:pt modelId="{1D35C1CC-6C44-4BE0-BE8E-157CCFD61A54}" type="sibTrans" cxnId="{86AFE6EB-A6A7-49EC-A755-6A3F0FEDBA30}">
      <dgm:prSet/>
      <dgm:spPr/>
      <dgm:t>
        <a:bodyPr/>
        <a:lstStyle/>
        <a:p>
          <a:endParaRPr lang="fr-FR" b="1"/>
        </a:p>
      </dgm:t>
    </dgm:pt>
    <dgm:pt modelId="{93C7E394-63D7-43BE-ABE6-9445A9BB7EE5}">
      <dgm:prSet/>
      <dgm:spPr/>
      <dgm:t>
        <a:bodyPr/>
        <a:lstStyle/>
        <a:p>
          <a:r>
            <a:rPr lang="fr-FR" b="1" smtClean="0"/>
            <a:t>L’activité ne se répète pas suffisamment pour capitaliser une expérience.</a:t>
          </a:r>
          <a:endParaRPr lang="fr-FR" b="1" dirty="0"/>
        </a:p>
      </dgm:t>
    </dgm:pt>
    <dgm:pt modelId="{3277FF65-CFC3-4B98-88D6-DB296C9388E8}" type="parTrans" cxnId="{BB49142D-13C8-4A20-BE1B-715B5F20C245}">
      <dgm:prSet/>
      <dgm:spPr/>
      <dgm:t>
        <a:bodyPr/>
        <a:lstStyle/>
        <a:p>
          <a:endParaRPr lang="fr-FR" b="1"/>
        </a:p>
      </dgm:t>
    </dgm:pt>
    <dgm:pt modelId="{B432BF68-5DC7-4439-912E-7A79AA67B0A3}" type="sibTrans" cxnId="{BB49142D-13C8-4A20-BE1B-715B5F20C245}">
      <dgm:prSet/>
      <dgm:spPr/>
      <dgm:t>
        <a:bodyPr/>
        <a:lstStyle/>
        <a:p>
          <a:endParaRPr lang="fr-FR" b="1"/>
        </a:p>
      </dgm:t>
    </dgm:pt>
    <dgm:pt modelId="{33BE03FB-F15F-4289-ADCC-BFB6F503AFF8}">
      <dgm:prSet/>
      <dgm:spPr/>
      <dgm:t>
        <a:bodyPr/>
        <a:lstStyle/>
        <a:p>
          <a:r>
            <a:rPr lang="fr-FR" b="1" smtClean="0"/>
            <a:t>La fiabilité des prévisions</a:t>
          </a:r>
          <a:endParaRPr lang="fr-FR" b="1"/>
        </a:p>
      </dgm:t>
    </dgm:pt>
    <dgm:pt modelId="{4AD6E9E5-B4E2-48DC-BE08-F13BE73DB7FB}" type="parTrans" cxnId="{CB50A3C6-F5F0-440D-9FF9-C17F29F5BBD8}">
      <dgm:prSet/>
      <dgm:spPr/>
      <dgm:t>
        <a:bodyPr/>
        <a:lstStyle/>
        <a:p>
          <a:endParaRPr lang="fr-FR" b="1"/>
        </a:p>
      </dgm:t>
    </dgm:pt>
    <dgm:pt modelId="{84ADEACE-05A2-4DEE-AD83-2FDE6380CEE5}" type="sibTrans" cxnId="{CB50A3C6-F5F0-440D-9FF9-C17F29F5BBD8}">
      <dgm:prSet/>
      <dgm:spPr/>
      <dgm:t>
        <a:bodyPr/>
        <a:lstStyle/>
        <a:p>
          <a:endParaRPr lang="fr-FR" b="1"/>
        </a:p>
      </dgm:t>
    </dgm:pt>
    <dgm:pt modelId="{F848E19B-D0D2-40AB-97D1-990B5BFDB671}" type="pres">
      <dgm:prSet presAssocID="{4CA543C4-576E-4D9E-962D-79B61A51F25A}" presName="Name0" presStyleCnt="0">
        <dgm:presLayoutVars>
          <dgm:dir/>
          <dgm:resizeHandles val="exact"/>
        </dgm:presLayoutVars>
      </dgm:prSet>
      <dgm:spPr/>
      <dgm:t>
        <a:bodyPr/>
        <a:lstStyle/>
        <a:p>
          <a:endParaRPr lang="fr-FR"/>
        </a:p>
      </dgm:t>
    </dgm:pt>
    <dgm:pt modelId="{8FF88762-007E-42D3-A98A-42A7A124AE29}" type="pres">
      <dgm:prSet presAssocID="{97815D24-8AC6-4E56-9A31-C2A108777FB9}" presName="node" presStyleLbl="node1" presStyleIdx="0" presStyleCnt="3">
        <dgm:presLayoutVars>
          <dgm:bulletEnabled val="1"/>
        </dgm:presLayoutVars>
      </dgm:prSet>
      <dgm:spPr/>
      <dgm:t>
        <a:bodyPr/>
        <a:lstStyle/>
        <a:p>
          <a:endParaRPr lang="fr-FR"/>
        </a:p>
      </dgm:t>
    </dgm:pt>
    <dgm:pt modelId="{B52306F6-0837-444D-BA3B-D75FA37DCB5B}" type="pres">
      <dgm:prSet presAssocID="{1D35C1CC-6C44-4BE0-BE8E-157CCFD61A54}" presName="sibTrans" presStyleCnt="0"/>
      <dgm:spPr/>
    </dgm:pt>
    <dgm:pt modelId="{944DD71F-7C83-4C46-9C98-8A4CD85D23B8}" type="pres">
      <dgm:prSet presAssocID="{93C7E394-63D7-43BE-ABE6-9445A9BB7EE5}" presName="node" presStyleLbl="node1" presStyleIdx="1" presStyleCnt="3">
        <dgm:presLayoutVars>
          <dgm:bulletEnabled val="1"/>
        </dgm:presLayoutVars>
      </dgm:prSet>
      <dgm:spPr/>
      <dgm:t>
        <a:bodyPr/>
        <a:lstStyle/>
        <a:p>
          <a:endParaRPr lang="fr-FR"/>
        </a:p>
      </dgm:t>
    </dgm:pt>
    <dgm:pt modelId="{A445ECE3-F13C-42DB-B00B-1C9614747410}" type="pres">
      <dgm:prSet presAssocID="{B432BF68-5DC7-4439-912E-7A79AA67B0A3}" presName="sibTrans" presStyleCnt="0"/>
      <dgm:spPr/>
    </dgm:pt>
    <dgm:pt modelId="{6DAB42D5-DF12-42D0-96A2-734212C83871}" type="pres">
      <dgm:prSet presAssocID="{33BE03FB-F15F-4289-ADCC-BFB6F503AFF8}" presName="node" presStyleLbl="node1" presStyleIdx="2" presStyleCnt="3">
        <dgm:presLayoutVars>
          <dgm:bulletEnabled val="1"/>
        </dgm:presLayoutVars>
      </dgm:prSet>
      <dgm:spPr/>
      <dgm:t>
        <a:bodyPr/>
        <a:lstStyle/>
        <a:p>
          <a:endParaRPr lang="fr-FR"/>
        </a:p>
      </dgm:t>
    </dgm:pt>
  </dgm:ptLst>
  <dgm:cxnLst>
    <dgm:cxn modelId="{86AFE6EB-A6A7-49EC-A755-6A3F0FEDBA30}" srcId="{4CA543C4-576E-4D9E-962D-79B61A51F25A}" destId="{97815D24-8AC6-4E56-9A31-C2A108777FB9}" srcOrd="0" destOrd="0" parTransId="{8280A9D5-CF40-4AD3-B12D-D543EFD76609}" sibTransId="{1D35C1CC-6C44-4BE0-BE8E-157CCFD61A54}"/>
    <dgm:cxn modelId="{CB50A3C6-F5F0-440D-9FF9-C17F29F5BBD8}" srcId="{4CA543C4-576E-4D9E-962D-79B61A51F25A}" destId="{33BE03FB-F15F-4289-ADCC-BFB6F503AFF8}" srcOrd="2" destOrd="0" parTransId="{4AD6E9E5-B4E2-48DC-BE08-F13BE73DB7FB}" sibTransId="{84ADEACE-05A2-4DEE-AD83-2FDE6380CEE5}"/>
    <dgm:cxn modelId="{BB49142D-13C8-4A20-BE1B-715B5F20C245}" srcId="{4CA543C4-576E-4D9E-962D-79B61A51F25A}" destId="{93C7E394-63D7-43BE-ABE6-9445A9BB7EE5}" srcOrd="1" destOrd="0" parTransId="{3277FF65-CFC3-4B98-88D6-DB296C9388E8}" sibTransId="{B432BF68-5DC7-4439-912E-7A79AA67B0A3}"/>
    <dgm:cxn modelId="{9A56C064-0D15-4500-AF06-45744900FF42}" type="presOf" srcId="{4CA543C4-576E-4D9E-962D-79B61A51F25A}" destId="{F848E19B-D0D2-40AB-97D1-990B5BFDB671}" srcOrd="0" destOrd="0" presId="urn:microsoft.com/office/officeart/2005/8/layout/hList6"/>
    <dgm:cxn modelId="{29AAEC7E-61ED-4BE7-A650-9617013102A5}" type="presOf" srcId="{33BE03FB-F15F-4289-ADCC-BFB6F503AFF8}" destId="{6DAB42D5-DF12-42D0-96A2-734212C83871}" srcOrd="0" destOrd="0" presId="urn:microsoft.com/office/officeart/2005/8/layout/hList6"/>
    <dgm:cxn modelId="{14354F20-12F3-48B1-BB2A-D1B6BD1EF709}" type="presOf" srcId="{97815D24-8AC6-4E56-9A31-C2A108777FB9}" destId="{8FF88762-007E-42D3-A98A-42A7A124AE29}" srcOrd="0" destOrd="0" presId="urn:microsoft.com/office/officeart/2005/8/layout/hList6"/>
    <dgm:cxn modelId="{ACE8D36D-A7C2-449F-A317-EFE29CD02D4C}" type="presOf" srcId="{93C7E394-63D7-43BE-ABE6-9445A9BB7EE5}" destId="{944DD71F-7C83-4C46-9C98-8A4CD85D23B8}" srcOrd="0" destOrd="0" presId="urn:microsoft.com/office/officeart/2005/8/layout/hList6"/>
    <dgm:cxn modelId="{676D9EAC-60C2-4670-B4C4-4DDA92A98396}" type="presParOf" srcId="{F848E19B-D0D2-40AB-97D1-990B5BFDB671}" destId="{8FF88762-007E-42D3-A98A-42A7A124AE29}" srcOrd="0" destOrd="0" presId="urn:microsoft.com/office/officeart/2005/8/layout/hList6"/>
    <dgm:cxn modelId="{B2F768AB-7CDB-4BB5-9626-4EFC1696159C}" type="presParOf" srcId="{F848E19B-D0D2-40AB-97D1-990B5BFDB671}" destId="{B52306F6-0837-444D-BA3B-D75FA37DCB5B}" srcOrd="1" destOrd="0" presId="urn:microsoft.com/office/officeart/2005/8/layout/hList6"/>
    <dgm:cxn modelId="{E2823DF7-BF97-46C9-A071-DEEFBB73F516}" type="presParOf" srcId="{F848E19B-D0D2-40AB-97D1-990B5BFDB671}" destId="{944DD71F-7C83-4C46-9C98-8A4CD85D23B8}" srcOrd="2" destOrd="0" presId="urn:microsoft.com/office/officeart/2005/8/layout/hList6"/>
    <dgm:cxn modelId="{BDA0B7E1-7D34-4C14-AEF3-403338B6E822}" type="presParOf" srcId="{F848E19B-D0D2-40AB-97D1-990B5BFDB671}" destId="{A445ECE3-F13C-42DB-B00B-1C9614747410}" srcOrd="3" destOrd="0" presId="urn:microsoft.com/office/officeart/2005/8/layout/hList6"/>
    <dgm:cxn modelId="{6838DA5C-6A69-45B5-A4B0-E983FA879E5E}" type="presParOf" srcId="{F848E19B-D0D2-40AB-97D1-990B5BFDB671}" destId="{6DAB42D5-DF12-42D0-96A2-734212C83871}" srcOrd="4" destOrd="0" presId="urn:microsoft.com/office/officeart/2005/8/layout/hList6"/>
  </dgm:cxnLst>
  <dgm:bg/>
  <dgm:whole/>
</dgm:dataModel>
</file>

<file path=ppt/diagrams/data9.xml><?xml version="1.0" encoding="utf-8"?>
<dgm:dataModel xmlns:dgm="http://schemas.openxmlformats.org/drawingml/2006/diagram" xmlns:a="http://schemas.openxmlformats.org/drawingml/2006/main">
  <dgm:ptLst>
    <dgm:pt modelId="{59A9AE12-FB7F-472A-B23A-259ED6C4AD2D}" type="doc">
      <dgm:prSet loTypeId="urn:microsoft.com/office/officeart/2005/8/layout/hProcess11" loCatId="process" qsTypeId="urn:microsoft.com/office/officeart/2005/8/quickstyle/simple1" qsCatId="simple" csTypeId="urn:microsoft.com/office/officeart/2005/8/colors/colorful1" csCatId="colorful" phldr="1"/>
      <dgm:spPr/>
      <dgm:t>
        <a:bodyPr/>
        <a:lstStyle/>
        <a:p>
          <a:endParaRPr lang="fr-FR"/>
        </a:p>
      </dgm:t>
    </dgm:pt>
    <dgm:pt modelId="{1BF1BEEA-6A94-4EE7-A4D5-5505DBDC4005}">
      <dgm:prSet custT="1"/>
      <dgm:spPr/>
      <dgm:t>
        <a:bodyPr/>
        <a:lstStyle/>
        <a:p>
          <a:r>
            <a:rPr lang="fr-FR" sz="2400" smtClean="0"/>
            <a:t>Avant l’action</a:t>
          </a:r>
          <a:endParaRPr lang="fr-FR" sz="2400" b="1" dirty="0"/>
        </a:p>
      </dgm:t>
    </dgm:pt>
    <dgm:pt modelId="{AE1CFC5A-88DE-4095-84C8-1DEBA2BE50F5}" type="parTrans" cxnId="{8F07BC82-7047-4A56-9E84-6B7DF6395E08}">
      <dgm:prSet/>
      <dgm:spPr/>
      <dgm:t>
        <a:bodyPr/>
        <a:lstStyle/>
        <a:p>
          <a:endParaRPr lang="fr-FR" sz="2400"/>
        </a:p>
      </dgm:t>
    </dgm:pt>
    <dgm:pt modelId="{0C4F5924-D06A-4ACB-A605-E5CDA90FF136}" type="sibTrans" cxnId="{8F07BC82-7047-4A56-9E84-6B7DF6395E08}">
      <dgm:prSet/>
      <dgm:spPr/>
      <dgm:t>
        <a:bodyPr/>
        <a:lstStyle/>
        <a:p>
          <a:endParaRPr lang="fr-FR" sz="2400"/>
        </a:p>
      </dgm:t>
    </dgm:pt>
    <dgm:pt modelId="{1EA06DD4-BCB6-4325-B7F5-41E86BA5C892}">
      <dgm:prSet custT="1"/>
      <dgm:spPr/>
      <dgm:t>
        <a:bodyPr/>
        <a:lstStyle/>
        <a:p>
          <a:r>
            <a:rPr lang="fr-FR" sz="2400" smtClean="0"/>
            <a:t>Pendant l’action</a:t>
          </a:r>
          <a:endParaRPr lang="fr-FR" sz="2400" b="1" dirty="0"/>
        </a:p>
      </dgm:t>
    </dgm:pt>
    <dgm:pt modelId="{859083D7-5F55-49B8-8186-202FB2B9F26E}" type="parTrans" cxnId="{F098703A-9B51-4E7F-B5CE-69E15FC7EE76}">
      <dgm:prSet/>
      <dgm:spPr/>
      <dgm:t>
        <a:bodyPr/>
        <a:lstStyle/>
        <a:p>
          <a:endParaRPr lang="fr-FR" sz="2400"/>
        </a:p>
      </dgm:t>
    </dgm:pt>
    <dgm:pt modelId="{628DADCD-D261-41A4-BB42-F357B5B69B33}" type="sibTrans" cxnId="{F098703A-9B51-4E7F-B5CE-69E15FC7EE76}">
      <dgm:prSet/>
      <dgm:spPr/>
      <dgm:t>
        <a:bodyPr/>
        <a:lstStyle/>
        <a:p>
          <a:endParaRPr lang="fr-FR" sz="2400"/>
        </a:p>
      </dgm:t>
    </dgm:pt>
    <dgm:pt modelId="{C50242F3-FE23-4828-89A7-E985F5F5BFC0}">
      <dgm:prSet custT="1"/>
      <dgm:spPr/>
      <dgm:t>
        <a:bodyPr/>
        <a:lstStyle/>
        <a:p>
          <a:r>
            <a:rPr lang="fr-FR" sz="2400" dirty="0" smtClean="0"/>
            <a:t>Après l’action</a:t>
          </a:r>
          <a:endParaRPr lang="fr-FR" sz="2400" b="1" dirty="0"/>
        </a:p>
      </dgm:t>
    </dgm:pt>
    <dgm:pt modelId="{AD8A7365-C49C-45B3-91FA-753B8D40C89A}" type="parTrans" cxnId="{0D789EAA-C49D-4CA1-91AF-197939219B47}">
      <dgm:prSet/>
      <dgm:spPr/>
      <dgm:t>
        <a:bodyPr/>
        <a:lstStyle/>
        <a:p>
          <a:endParaRPr lang="fr-FR" sz="2400"/>
        </a:p>
      </dgm:t>
    </dgm:pt>
    <dgm:pt modelId="{1A8D5ABC-1A3C-4EC2-8C49-101435F3FDF1}" type="sibTrans" cxnId="{0D789EAA-C49D-4CA1-91AF-197939219B47}">
      <dgm:prSet/>
      <dgm:spPr/>
      <dgm:t>
        <a:bodyPr/>
        <a:lstStyle/>
        <a:p>
          <a:endParaRPr lang="fr-FR" sz="2400"/>
        </a:p>
      </dgm:t>
    </dgm:pt>
    <dgm:pt modelId="{3231DF33-0507-4553-9EDA-F1222727A113}">
      <dgm:prSet custT="1"/>
      <dgm:spPr/>
      <dgm:t>
        <a:bodyPr/>
        <a:lstStyle/>
        <a:p>
          <a:r>
            <a:rPr lang="fr-FR" sz="2400" b="1" smtClean="0"/>
            <a:t>Finaliser</a:t>
          </a:r>
          <a:endParaRPr lang="fr-FR" sz="2400" b="1" dirty="0"/>
        </a:p>
      </dgm:t>
    </dgm:pt>
    <dgm:pt modelId="{6CBB1FD6-F60D-4F15-90C3-ADBF33ABFA3F}" type="parTrans" cxnId="{194EF2CC-4CE7-465F-8AD7-9AFA0D5DDBE3}">
      <dgm:prSet/>
      <dgm:spPr/>
      <dgm:t>
        <a:bodyPr/>
        <a:lstStyle/>
        <a:p>
          <a:endParaRPr lang="fr-FR" sz="2400"/>
        </a:p>
      </dgm:t>
    </dgm:pt>
    <dgm:pt modelId="{A5633A39-4FD0-4C2F-9EA5-29E698772007}" type="sibTrans" cxnId="{194EF2CC-4CE7-465F-8AD7-9AFA0D5DDBE3}">
      <dgm:prSet/>
      <dgm:spPr/>
      <dgm:t>
        <a:bodyPr/>
        <a:lstStyle/>
        <a:p>
          <a:endParaRPr lang="fr-FR" sz="2400"/>
        </a:p>
      </dgm:t>
    </dgm:pt>
    <dgm:pt modelId="{2131CDBB-26EA-4625-8FE2-5F6F2894A4BB}">
      <dgm:prSet custT="1"/>
      <dgm:spPr/>
      <dgm:t>
        <a:bodyPr/>
        <a:lstStyle/>
        <a:p>
          <a:r>
            <a:rPr lang="fr-FR" sz="2400" b="1" smtClean="0"/>
            <a:t>Piloter</a:t>
          </a:r>
          <a:endParaRPr lang="fr-FR" sz="2400" b="1" dirty="0"/>
        </a:p>
      </dgm:t>
    </dgm:pt>
    <dgm:pt modelId="{E2FCE676-5798-458A-87AD-25744945CFBA}" type="parTrans" cxnId="{F6B6E901-4412-4D45-A209-8FE73EEABB1F}">
      <dgm:prSet/>
      <dgm:spPr/>
      <dgm:t>
        <a:bodyPr/>
        <a:lstStyle/>
        <a:p>
          <a:endParaRPr lang="fr-FR" sz="2400"/>
        </a:p>
      </dgm:t>
    </dgm:pt>
    <dgm:pt modelId="{75938740-9107-4277-9EEF-857C0747D45D}" type="sibTrans" cxnId="{F6B6E901-4412-4D45-A209-8FE73EEABB1F}">
      <dgm:prSet/>
      <dgm:spPr/>
      <dgm:t>
        <a:bodyPr/>
        <a:lstStyle/>
        <a:p>
          <a:endParaRPr lang="fr-FR" sz="2400"/>
        </a:p>
      </dgm:t>
    </dgm:pt>
    <dgm:pt modelId="{695BF17E-A486-481A-8669-40BC26B3ACCB}">
      <dgm:prSet custT="1"/>
      <dgm:spPr/>
      <dgm:t>
        <a:bodyPr/>
        <a:lstStyle/>
        <a:p>
          <a:r>
            <a:rPr lang="fr-FR" sz="2400" smtClean="0"/>
            <a:t> </a:t>
          </a:r>
          <a:r>
            <a:rPr lang="fr-FR" sz="2400" b="1" smtClean="0"/>
            <a:t>Post évaluer</a:t>
          </a:r>
          <a:endParaRPr lang="fr-FR" sz="2400" b="1" dirty="0"/>
        </a:p>
      </dgm:t>
    </dgm:pt>
    <dgm:pt modelId="{DE221E47-20E6-4B93-9711-E63D1BFEF10D}" type="parTrans" cxnId="{CFA8BA11-C705-4F34-A188-FE1CB58D870A}">
      <dgm:prSet/>
      <dgm:spPr/>
      <dgm:t>
        <a:bodyPr/>
        <a:lstStyle/>
        <a:p>
          <a:endParaRPr lang="fr-FR" sz="2400"/>
        </a:p>
      </dgm:t>
    </dgm:pt>
    <dgm:pt modelId="{542BC246-5D8B-4080-8387-F886B7C1A6F6}" type="sibTrans" cxnId="{CFA8BA11-C705-4F34-A188-FE1CB58D870A}">
      <dgm:prSet/>
      <dgm:spPr/>
      <dgm:t>
        <a:bodyPr/>
        <a:lstStyle/>
        <a:p>
          <a:endParaRPr lang="fr-FR" sz="2400"/>
        </a:p>
      </dgm:t>
    </dgm:pt>
    <dgm:pt modelId="{10A7B843-FED2-46DD-A5F1-7270C62A48A8}" type="pres">
      <dgm:prSet presAssocID="{59A9AE12-FB7F-472A-B23A-259ED6C4AD2D}" presName="Name0" presStyleCnt="0">
        <dgm:presLayoutVars>
          <dgm:dir/>
          <dgm:resizeHandles val="exact"/>
        </dgm:presLayoutVars>
      </dgm:prSet>
      <dgm:spPr/>
      <dgm:t>
        <a:bodyPr/>
        <a:lstStyle/>
        <a:p>
          <a:endParaRPr lang="fr-FR"/>
        </a:p>
      </dgm:t>
    </dgm:pt>
    <dgm:pt modelId="{1B90D094-8FEA-40E4-8690-806AE9ADD4B3}" type="pres">
      <dgm:prSet presAssocID="{59A9AE12-FB7F-472A-B23A-259ED6C4AD2D}" presName="arrow" presStyleLbl="bgShp" presStyleIdx="0" presStyleCnt="1"/>
      <dgm:spPr/>
    </dgm:pt>
    <dgm:pt modelId="{21555E46-1053-4B29-8665-9CD76DCBFE6A}" type="pres">
      <dgm:prSet presAssocID="{59A9AE12-FB7F-472A-B23A-259ED6C4AD2D}" presName="points" presStyleCnt="0"/>
      <dgm:spPr/>
    </dgm:pt>
    <dgm:pt modelId="{7E7002D7-6BB6-4849-A388-650649D93232}" type="pres">
      <dgm:prSet presAssocID="{1BF1BEEA-6A94-4EE7-A4D5-5505DBDC4005}" presName="compositeA" presStyleCnt="0"/>
      <dgm:spPr/>
    </dgm:pt>
    <dgm:pt modelId="{2CA01EED-06E0-46D6-88FA-BE69BF144503}" type="pres">
      <dgm:prSet presAssocID="{1BF1BEEA-6A94-4EE7-A4D5-5505DBDC4005}" presName="textA" presStyleLbl="revTx" presStyleIdx="0" presStyleCnt="3">
        <dgm:presLayoutVars>
          <dgm:bulletEnabled val="1"/>
        </dgm:presLayoutVars>
      </dgm:prSet>
      <dgm:spPr/>
      <dgm:t>
        <a:bodyPr/>
        <a:lstStyle/>
        <a:p>
          <a:endParaRPr lang="fr-FR"/>
        </a:p>
      </dgm:t>
    </dgm:pt>
    <dgm:pt modelId="{DD29389C-F43C-44F2-9111-93A4AB8DC8DF}" type="pres">
      <dgm:prSet presAssocID="{1BF1BEEA-6A94-4EE7-A4D5-5505DBDC4005}" presName="circleA" presStyleLbl="node1" presStyleIdx="0" presStyleCnt="3"/>
      <dgm:spPr/>
    </dgm:pt>
    <dgm:pt modelId="{8433C3A2-F114-4CAD-86E5-ED8B506EBB76}" type="pres">
      <dgm:prSet presAssocID="{1BF1BEEA-6A94-4EE7-A4D5-5505DBDC4005}" presName="spaceA" presStyleCnt="0"/>
      <dgm:spPr/>
    </dgm:pt>
    <dgm:pt modelId="{624DDA62-802A-4D6F-82BE-ACDF28212113}" type="pres">
      <dgm:prSet presAssocID="{0C4F5924-D06A-4ACB-A605-E5CDA90FF136}" presName="space" presStyleCnt="0"/>
      <dgm:spPr/>
    </dgm:pt>
    <dgm:pt modelId="{7AD3683F-5AF8-41A6-B4B1-726AD5E1E638}" type="pres">
      <dgm:prSet presAssocID="{1EA06DD4-BCB6-4325-B7F5-41E86BA5C892}" presName="compositeB" presStyleCnt="0"/>
      <dgm:spPr/>
    </dgm:pt>
    <dgm:pt modelId="{E3839C04-CB8E-41EA-A098-8C1B951975AB}" type="pres">
      <dgm:prSet presAssocID="{1EA06DD4-BCB6-4325-B7F5-41E86BA5C892}" presName="textB" presStyleLbl="revTx" presStyleIdx="1" presStyleCnt="3">
        <dgm:presLayoutVars>
          <dgm:bulletEnabled val="1"/>
        </dgm:presLayoutVars>
      </dgm:prSet>
      <dgm:spPr/>
      <dgm:t>
        <a:bodyPr/>
        <a:lstStyle/>
        <a:p>
          <a:endParaRPr lang="fr-FR"/>
        </a:p>
      </dgm:t>
    </dgm:pt>
    <dgm:pt modelId="{A0B0A5A4-6CDC-4326-8076-8DB3B0E7700E}" type="pres">
      <dgm:prSet presAssocID="{1EA06DD4-BCB6-4325-B7F5-41E86BA5C892}" presName="circleB" presStyleLbl="node1" presStyleIdx="1" presStyleCnt="3"/>
      <dgm:spPr/>
    </dgm:pt>
    <dgm:pt modelId="{95BF6C52-75C1-4909-A3DA-439A01B59B4C}" type="pres">
      <dgm:prSet presAssocID="{1EA06DD4-BCB6-4325-B7F5-41E86BA5C892}" presName="spaceB" presStyleCnt="0"/>
      <dgm:spPr/>
    </dgm:pt>
    <dgm:pt modelId="{25533CDD-BA66-4F39-ADB0-E6ABBE2CFD89}" type="pres">
      <dgm:prSet presAssocID="{628DADCD-D261-41A4-BB42-F357B5B69B33}" presName="space" presStyleCnt="0"/>
      <dgm:spPr/>
    </dgm:pt>
    <dgm:pt modelId="{AB729F38-B003-4FC3-8AD8-C1E506974F85}" type="pres">
      <dgm:prSet presAssocID="{C50242F3-FE23-4828-89A7-E985F5F5BFC0}" presName="compositeA" presStyleCnt="0"/>
      <dgm:spPr/>
    </dgm:pt>
    <dgm:pt modelId="{776A701A-D361-422D-AF15-CAF0530348FD}" type="pres">
      <dgm:prSet presAssocID="{C50242F3-FE23-4828-89A7-E985F5F5BFC0}" presName="textA" presStyleLbl="revTx" presStyleIdx="2" presStyleCnt="3">
        <dgm:presLayoutVars>
          <dgm:bulletEnabled val="1"/>
        </dgm:presLayoutVars>
      </dgm:prSet>
      <dgm:spPr/>
      <dgm:t>
        <a:bodyPr/>
        <a:lstStyle/>
        <a:p>
          <a:endParaRPr lang="fr-FR"/>
        </a:p>
      </dgm:t>
    </dgm:pt>
    <dgm:pt modelId="{5E1798DC-0A67-452E-8B4E-9CAD72321391}" type="pres">
      <dgm:prSet presAssocID="{C50242F3-FE23-4828-89A7-E985F5F5BFC0}" presName="circleA" presStyleLbl="node1" presStyleIdx="2" presStyleCnt="3"/>
      <dgm:spPr/>
    </dgm:pt>
    <dgm:pt modelId="{CD6FB9D7-80F8-4418-B6A5-2764D97EDA80}" type="pres">
      <dgm:prSet presAssocID="{C50242F3-FE23-4828-89A7-E985F5F5BFC0}" presName="spaceA" presStyleCnt="0"/>
      <dgm:spPr/>
    </dgm:pt>
  </dgm:ptLst>
  <dgm:cxnLst>
    <dgm:cxn modelId="{A0E47A75-D2A1-430A-9322-2D742E1BACFB}" type="presOf" srcId="{C50242F3-FE23-4828-89A7-E985F5F5BFC0}" destId="{776A701A-D361-422D-AF15-CAF0530348FD}" srcOrd="0" destOrd="0" presId="urn:microsoft.com/office/officeart/2005/8/layout/hProcess11"/>
    <dgm:cxn modelId="{0D789EAA-C49D-4CA1-91AF-197939219B47}" srcId="{59A9AE12-FB7F-472A-B23A-259ED6C4AD2D}" destId="{C50242F3-FE23-4828-89A7-E985F5F5BFC0}" srcOrd="2" destOrd="0" parTransId="{AD8A7365-C49C-45B3-91FA-753B8D40C89A}" sibTransId="{1A8D5ABC-1A3C-4EC2-8C49-101435F3FDF1}"/>
    <dgm:cxn modelId="{C618FC24-23B8-4010-AF41-B1ECB27BA3A1}" type="presOf" srcId="{1EA06DD4-BCB6-4325-B7F5-41E86BA5C892}" destId="{E3839C04-CB8E-41EA-A098-8C1B951975AB}" srcOrd="0" destOrd="0" presId="urn:microsoft.com/office/officeart/2005/8/layout/hProcess11"/>
    <dgm:cxn modelId="{194EF2CC-4CE7-465F-8AD7-9AFA0D5DDBE3}" srcId="{1BF1BEEA-6A94-4EE7-A4D5-5505DBDC4005}" destId="{3231DF33-0507-4553-9EDA-F1222727A113}" srcOrd="0" destOrd="0" parTransId="{6CBB1FD6-F60D-4F15-90C3-ADBF33ABFA3F}" sibTransId="{A5633A39-4FD0-4C2F-9EA5-29E698772007}"/>
    <dgm:cxn modelId="{F098703A-9B51-4E7F-B5CE-69E15FC7EE76}" srcId="{59A9AE12-FB7F-472A-B23A-259ED6C4AD2D}" destId="{1EA06DD4-BCB6-4325-B7F5-41E86BA5C892}" srcOrd="1" destOrd="0" parTransId="{859083D7-5F55-49B8-8186-202FB2B9F26E}" sibTransId="{628DADCD-D261-41A4-BB42-F357B5B69B33}"/>
    <dgm:cxn modelId="{F6B6E901-4412-4D45-A209-8FE73EEABB1F}" srcId="{1EA06DD4-BCB6-4325-B7F5-41E86BA5C892}" destId="{2131CDBB-26EA-4625-8FE2-5F6F2894A4BB}" srcOrd="0" destOrd="0" parTransId="{E2FCE676-5798-458A-87AD-25744945CFBA}" sibTransId="{75938740-9107-4277-9EEF-857C0747D45D}"/>
    <dgm:cxn modelId="{D9E9BA4C-F029-4050-96A2-531DBABBE56A}" type="presOf" srcId="{695BF17E-A486-481A-8669-40BC26B3ACCB}" destId="{776A701A-D361-422D-AF15-CAF0530348FD}" srcOrd="0" destOrd="1" presId="urn:microsoft.com/office/officeart/2005/8/layout/hProcess11"/>
    <dgm:cxn modelId="{CAF5F499-DA46-4F9F-B208-459FA132BBE4}" type="presOf" srcId="{59A9AE12-FB7F-472A-B23A-259ED6C4AD2D}" destId="{10A7B843-FED2-46DD-A5F1-7270C62A48A8}" srcOrd="0" destOrd="0" presId="urn:microsoft.com/office/officeart/2005/8/layout/hProcess11"/>
    <dgm:cxn modelId="{95EB53F8-958B-4F7D-BE71-CDD12A546025}" type="presOf" srcId="{1BF1BEEA-6A94-4EE7-A4D5-5505DBDC4005}" destId="{2CA01EED-06E0-46D6-88FA-BE69BF144503}" srcOrd="0" destOrd="0" presId="urn:microsoft.com/office/officeart/2005/8/layout/hProcess11"/>
    <dgm:cxn modelId="{58758323-322D-4F38-AB1C-9F4BA65BF3AD}" type="presOf" srcId="{3231DF33-0507-4553-9EDA-F1222727A113}" destId="{2CA01EED-06E0-46D6-88FA-BE69BF144503}" srcOrd="0" destOrd="1" presId="urn:microsoft.com/office/officeart/2005/8/layout/hProcess11"/>
    <dgm:cxn modelId="{5D1CFEAB-FA0D-4070-B334-D7CFBC1ABFCC}" type="presOf" srcId="{2131CDBB-26EA-4625-8FE2-5F6F2894A4BB}" destId="{E3839C04-CB8E-41EA-A098-8C1B951975AB}" srcOrd="0" destOrd="1" presId="urn:microsoft.com/office/officeart/2005/8/layout/hProcess11"/>
    <dgm:cxn modelId="{CFA8BA11-C705-4F34-A188-FE1CB58D870A}" srcId="{C50242F3-FE23-4828-89A7-E985F5F5BFC0}" destId="{695BF17E-A486-481A-8669-40BC26B3ACCB}" srcOrd="0" destOrd="0" parTransId="{DE221E47-20E6-4B93-9711-E63D1BFEF10D}" sibTransId="{542BC246-5D8B-4080-8387-F886B7C1A6F6}"/>
    <dgm:cxn modelId="{8F07BC82-7047-4A56-9E84-6B7DF6395E08}" srcId="{59A9AE12-FB7F-472A-B23A-259ED6C4AD2D}" destId="{1BF1BEEA-6A94-4EE7-A4D5-5505DBDC4005}" srcOrd="0" destOrd="0" parTransId="{AE1CFC5A-88DE-4095-84C8-1DEBA2BE50F5}" sibTransId="{0C4F5924-D06A-4ACB-A605-E5CDA90FF136}"/>
    <dgm:cxn modelId="{B0CE648B-1773-4E43-8FB7-04EBF7A43963}" type="presParOf" srcId="{10A7B843-FED2-46DD-A5F1-7270C62A48A8}" destId="{1B90D094-8FEA-40E4-8690-806AE9ADD4B3}" srcOrd="0" destOrd="0" presId="urn:microsoft.com/office/officeart/2005/8/layout/hProcess11"/>
    <dgm:cxn modelId="{C84839AD-A1AC-45EC-BFBA-C2E1C17B3FE2}" type="presParOf" srcId="{10A7B843-FED2-46DD-A5F1-7270C62A48A8}" destId="{21555E46-1053-4B29-8665-9CD76DCBFE6A}" srcOrd="1" destOrd="0" presId="urn:microsoft.com/office/officeart/2005/8/layout/hProcess11"/>
    <dgm:cxn modelId="{C3780CBC-0329-48F4-AD68-603D44B5C0AB}" type="presParOf" srcId="{21555E46-1053-4B29-8665-9CD76DCBFE6A}" destId="{7E7002D7-6BB6-4849-A388-650649D93232}" srcOrd="0" destOrd="0" presId="urn:microsoft.com/office/officeart/2005/8/layout/hProcess11"/>
    <dgm:cxn modelId="{8361A945-A1D3-44B3-9C91-624FD5142DB2}" type="presParOf" srcId="{7E7002D7-6BB6-4849-A388-650649D93232}" destId="{2CA01EED-06E0-46D6-88FA-BE69BF144503}" srcOrd="0" destOrd="0" presId="urn:microsoft.com/office/officeart/2005/8/layout/hProcess11"/>
    <dgm:cxn modelId="{E9DE8AF4-09BB-419E-967F-6355A29CCC56}" type="presParOf" srcId="{7E7002D7-6BB6-4849-A388-650649D93232}" destId="{DD29389C-F43C-44F2-9111-93A4AB8DC8DF}" srcOrd="1" destOrd="0" presId="urn:microsoft.com/office/officeart/2005/8/layout/hProcess11"/>
    <dgm:cxn modelId="{CA4A8093-EC8F-49E1-98BD-3DBE56956F8D}" type="presParOf" srcId="{7E7002D7-6BB6-4849-A388-650649D93232}" destId="{8433C3A2-F114-4CAD-86E5-ED8B506EBB76}" srcOrd="2" destOrd="0" presId="urn:microsoft.com/office/officeart/2005/8/layout/hProcess11"/>
    <dgm:cxn modelId="{6F0B7275-64AC-4BFB-93E5-6BF99282F510}" type="presParOf" srcId="{21555E46-1053-4B29-8665-9CD76DCBFE6A}" destId="{624DDA62-802A-4D6F-82BE-ACDF28212113}" srcOrd="1" destOrd="0" presId="urn:microsoft.com/office/officeart/2005/8/layout/hProcess11"/>
    <dgm:cxn modelId="{9F7DB49D-DCDD-425C-8D8E-F27C2C2F98F1}" type="presParOf" srcId="{21555E46-1053-4B29-8665-9CD76DCBFE6A}" destId="{7AD3683F-5AF8-41A6-B4B1-726AD5E1E638}" srcOrd="2" destOrd="0" presId="urn:microsoft.com/office/officeart/2005/8/layout/hProcess11"/>
    <dgm:cxn modelId="{CB6F04C6-80D5-4DC5-9C1A-440D257FF331}" type="presParOf" srcId="{7AD3683F-5AF8-41A6-B4B1-726AD5E1E638}" destId="{E3839C04-CB8E-41EA-A098-8C1B951975AB}" srcOrd="0" destOrd="0" presId="urn:microsoft.com/office/officeart/2005/8/layout/hProcess11"/>
    <dgm:cxn modelId="{B464D2BE-349A-49F6-9673-043D4E3E16DB}" type="presParOf" srcId="{7AD3683F-5AF8-41A6-B4B1-726AD5E1E638}" destId="{A0B0A5A4-6CDC-4326-8076-8DB3B0E7700E}" srcOrd="1" destOrd="0" presId="urn:microsoft.com/office/officeart/2005/8/layout/hProcess11"/>
    <dgm:cxn modelId="{18CF4E9C-D681-4322-BDB2-165A6AFF472D}" type="presParOf" srcId="{7AD3683F-5AF8-41A6-B4B1-726AD5E1E638}" destId="{95BF6C52-75C1-4909-A3DA-439A01B59B4C}" srcOrd="2" destOrd="0" presId="urn:microsoft.com/office/officeart/2005/8/layout/hProcess11"/>
    <dgm:cxn modelId="{07EC6B48-F5E3-4638-9925-D4351DA68EFF}" type="presParOf" srcId="{21555E46-1053-4B29-8665-9CD76DCBFE6A}" destId="{25533CDD-BA66-4F39-ADB0-E6ABBE2CFD89}" srcOrd="3" destOrd="0" presId="urn:microsoft.com/office/officeart/2005/8/layout/hProcess11"/>
    <dgm:cxn modelId="{FCA35206-F2D8-45CE-9725-A6E4F1F816F9}" type="presParOf" srcId="{21555E46-1053-4B29-8665-9CD76DCBFE6A}" destId="{AB729F38-B003-4FC3-8AD8-C1E506974F85}" srcOrd="4" destOrd="0" presId="urn:microsoft.com/office/officeart/2005/8/layout/hProcess11"/>
    <dgm:cxn modelId="{25F9C03C-DA12-46BE-A3CB-D8ACD958A297}" type="presParOf" srcId="{AB729F38-B003-4FC3-8AD8-C1E506974F85}" destId="{776A701A-D361-422D-AF15-CAF0530348FD}" srcOrd="0" destOrd="0" presId="urn:microsoft.com/office/officeart/2005/8/layout/hProcess11"/>
    <dgm:cxn modelId="{62F89D3B-9487-4AAF-8CD1-EF523DF73083}" type="presParOf" srcId="{AB729F38-B003-4FC3-8AD8-C1E506974F85}" destId="{5E1798DC-0A67-452E-8B4E-9CAD72321391}" srcOrd="1" destOrd="0" presId="urn:microsoft.com/office/officeart/2005/8/layout/hProcess11"/>
    <dgm:cxn modelId="{623BEB71-0B89-401B-87B2-5C6E8112E1B8}" type="presParOf" srcId="{AB729F38-B003-4FC3-8AD8-C1E506974F85}" destId="{CD6FB9D7-80F8-4418-B6A5-2764D97EDA80}" srcOrd="2" destOrd="0" presId="urn:microsoft.com/office/officeart/2005/8/layout/hProcess11"/>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85150-CB6A-4C5D-A9C2-727813B1E291}" type="datetimeFigureOut">
              <a:rPr lang="fr-FR" smtClean="0"/>
              <a:pPr/>
              <a:t>18/03/2020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87D92-3172-4786-A4F6-800603528B8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47</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48</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49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50</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51</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52</a:t>
            </a:fld>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53</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54</a:t>
            </a:fld>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55</a:t>
            </a:fld>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56</a:t>
            </a:fld>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57</a:t>
            </a:fld>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58</a:t>
            </a:fld>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59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6</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60</a:t>
            </a:fld>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61</a:t>
            </a:fld>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62</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63</a:t>
            </a:fld>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64</a:t>
            </a:fld>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65</a:t>
            </a:fld>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66</a:t>
            </a:fld>
            <a:endParaRPr lang="fr-F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67</a:t>
            </a:fld>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68</a:t>
            </a:fld>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69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7</a:t>
            </a:fld>
            <a:endParaRPr lang="fr-F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70</a:t>
            </a:fld>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71</a:t>
            </a:fld>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72</a:t>
            </a:fld>
            <a:endParaRPr lang="fr-F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73</a:t>
            </a:fld>
            <a:endParaRPr lang="fr-F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74</a:t>
            </a:fld>
            <a:endParaRPr lang="fr-F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75</a:t>
            </a:fld>
            <a:endParaRPr lang="fr-F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76</a:t>
            </a:fld>
            <a:endParaRPr lang="fr-F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77</a:t>
            </a:fld>
            <a:endParaRPr lang="fr-F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78</a:t>
            </a:fld>
            <a:endParaRPr lang="fr-F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79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CC87D92-3172-4786-A4F6-800603528B8B}"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4FEFF79-8C2D-4ABE-A6B1-7A0C464B8171}" type="datetime1">
              <a:rPr lang="fr-FR" smtClean="0"/>
              <a:pPr/>
              <a:t>18/03/2020</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fr-FR" smtClean="0"/>
              <a:t>Année universitaire 2019-2020</a:t>
            </a:r>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5DD9D23-6D44-4FAA-A330-2237862EF4A5}"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787E9789-8A91-464F-B736-F6310FC68C5A}" type="datetime1">
              <a:rPr lang="fr-FR" smtClean="0"/>
              <a:pPr/>
              <a:t>18/03/2020</a:t>
            </a:fld>
            <a:endParaRPr lang="fr-FR"/>
          </a:p>
        </p:txBody>
      </p:sp>
      <p:sp>
        <p:nvSpPr>
          <p:cNvPr id="5" name="Espace réservé du pied de page 4"/>
          <p:cNvSpPr>
            <a:spLocks noGrp="1"/>
          </p:cNvSpPr>
          <p:nvPr>
            <p:ph type="ftr" sz="quarter" idx="11"/>
          </p:nvPr>
        </p:nvSpPr>
        <p:spPr/>
        <p:txBody>
          <a:bodyPr/>
          <a:lstStyle>
            <a:extLst/>
          </a:lstStyle>
          <a:p>
            <a:r>
              <a:rPr lang="fr-FR" smtClean="0"/>
              <a:t>Année universitaire 2019-2020</a:t>
            </a:r>
            <a:endParaRPr lang="fr-FR"/>
          </a:p>
        </p:txBody>
      </p:sp>
      <p:sp>
        <p:nvSpPr>
          <p:cNvPr id="6" name="Espace réservé du numéro de diapositive 5"/>
          <p:cNvSpPr>
            <a:spLocks noGrp="1"/>
          </p:cNvSpPr>
          <p:nvPr>
            <p:ph type="sldNum" sz="quarter" idx="12"/>
          </p:nvPr>
        </p:nvSpPr>
        <p:spPr/>
        <p:txBody>
          <a:bodyPr/>
          <a:lstStyle>
            <a:extLst/>
          </a:lstStyle>
          <a:p>
            <a:fld id="{15DD9D23-6D44-4FAA-A330-2237862EF4A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69869AF5-326E-4497-8DDE-25D6E1BE422E}" type="datetime1">
              <a:rPr lang="fr-FR" smtClean="0"/>
              <a:pPr/>
              <a:t>18/03/2020</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r>
              <a:rPr lang="fr-FR" smtClean="0"/>
              <a:t>Année universitaire 2019-2020</a:t>
            </a:r>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5DD9D23-6D44-4FAA-A330-2237862EF4A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70001C26-8054-459F-B050-5B9F1C66082C}" type="datetime1">
              <a:rPr lang="fr-FR" smtClean="0"/>
              <a:pPr/>
              <a:t>18/03/2020</a:t>
            </a:fld>
            <a:endParaRPr lang="fr-FR"/>
          </a:p>
        </p:txBody>
      </p:sp>
      <p:sp>
        <p:nvSpPr>
          <p:cNvPr id="5" name="Espace réservé du pied de page 4"/>
          <p:cNvSpPr>
            <a:spLocks noGrp="1"/>
          </p:cNvSpPr>
          <p:nvPr>
            <p:ph type="ftr" sz="quarter" idx="11"/>
          </p:nvPr>
        </p:nvSpPr>
        <p:spPr/>
        <p:txBody>
          <a:bodyPr/>
          <a:lstStyle>
            <a:extLst/>
          </a:lstStyle>
          <a:p>
            <a:r>
              <a:rPr lang="fr-FR" smtClean="0"/>
              <a:t>Année universitaire 2019-2020</a:t>
            </a:r>
            <a:endParaRPr lang="fr-FR"/>
          </a:p>
        </p:txBody>
      </p:sp>
      <p:sp>
        <p:nvSpPr>
          <p:cNvPr id="6" name="Espace réservé du numéro de diapositive 5"/>
          <p:cNvSpPr>
            <a:spLocks noGrp="1"/>
          </p:cNvSpPr>
          <p:nvPr>
            <p:ph type="sldNum" sz="quarter" idx="12"/>
          </p:nvPr>
        </p:nvSpPr>
        <p:spPr/>
        <p:txBody>
          <a:bodyPr/>
          <a:lstStyle>
            <a:extLst/>
          </a:lstStyle>
          <a:p>
            <a:fld id="{15DD9D23-6D44-4FAA-A330-2237862EF4A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9859F2E-8BC9-4BFF-A16F-68DC853E9619}" type="datetime1">
              <a:rPr lang="fr-FR" smtClean="0"/>
              <a:pPr/>
              <a:t>18/03/2020</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fr-FR" smtClean="0"/>
              <a:t>Année universitaire 2019-2020</a:t>
            </a:r>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15DD9D23-6D44-4FAA-A330-2237862EF4A5}"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0BCCF28-6C10-49F4-8B95-2702E44EAA18}" type="datetime1">
              <a:rPr lang="fr-FR" smtClean="0"/>
              <a:pPr/>
              <a:t>18/03/2020</a:t>
            </a:fld>
            <a:endParaRPr lang="fr-FR"/>
          </a:p>
        </p:txBody>
      </p:sp>
      <p:sp>
        <p:nvSpPr>
          <p:cNvPr id="6" name="Espace réservé du pied de page 5"/>
          <p:cNvSpPr>
            <a:spLocks noGrp="1"/>
          </p:cNvSpPr>
          <p:nvPr>
            <p:ph type="ftr" sz="quarter" idx="11"/>
          </p:nvPr>
        </p:nvSpPr>
        <p:spPr/>
        <p:txBody>
          <a:bodyPr/>
          <a:lstStyle>
            <a:extLst/>
          </a:lstStyle>
          <a:p>
            <a:r>
              <a:rPr lang="fr-FR" smtClean="0"/>
              <a:t>Année universitaire 2019-2020</a:t>
            </a:r>
            <a:endParaRPr lang="fr-FR"/>
          </a:p>
        </p:txBody>
      </p:sp>
      <p:sp>
        <p:nvSpPr>
          <p:cNvPr id="7" name="Espace réservé du numéro de diapositive 6"/>
          <p:cNvSpPr>
            <a:spLocks noGrp="1"/>
          </p:cNvSpPr>
          <p:nvPr>
            <p:ph type="sldNum" sz="quarter" idx="12"/>
          </p:nvPr>
        </p:nvSpPr>
        <p:spPr/>
        <p:txBody>
          <a:bodyPr/>
          <a:lstStyle>
            <a:extLst/>
          </a:lstStyle>
          <a:p>
            <a:fld id="{15DD9D23-6D44-4FAA-A330-2237862EF4A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75D5A23F-D5FE-438B-BDC0-9F79CEACEFA4}" type="datetime1">
              <a:rPr lang="fr-FR" smtClean="0"/>
              <a:pPr/>
              <a:t>18/03/2020</a:t>
            </a:fld>
            <a:endParaRPr lang="fr-FR"/>
          </a:p>
        </p:txBody>
      </p:sp>
      <p:sp>
        <p:nvSpPr>
          <p:cNvPr id="8" name="Espace réservé du pied de page 7"/>
          <p:cNvSpPr>
            <a:spLocks noGrp="1"/>
          </p:cNvSpPr>
          <p:nvPr>
            <p:ph type="ftr" sz="quarter" idx="11"/>
          </p:nvPr>
        </p:nvSpPr>
        <p:spPr/>
        <p:txBody>
          <a:bodyPr/>
          <a:lstStyle>
            <a:extLst/>
          </a:lstStyle>
          <a:p>
            <a:r>
              <a:rPr lang="fr-FR" smtClean="0"/>
              <a:t>Année universitaire 2019-2020</a:t>
            </a:r>
            <a:endParaRPr lang="fr-FR"/>
          </a:p>
        </p:txBody>
      </p:sp>
      <p:sp>
        <p:nvSpPr>
          <p:cNvPr id="9" name="Espace réservé du numéro de diapositive 8"/>
          <p:cNvSpPr>
            <a:spLocks noGrp="1"/>
          </p:cNvSpPr>
          <p:nvPr>
            <p:ph type="sldNum" sz="quarter" idx="12"/>
          </p:nvPr>
        </p:nvSpPr>
        <p:spPr/>
        <p:txBody>
          <a:bodyPr/>
          <a:lstStyle>
            <a:extLst/>
          </a:lstStyle>
          <a:p>
            <a:fld id="{15DD9D23-6D44-4FAA-A330-2237862EF4A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E6F76961-4C9D-4E38-92D4-79C28D2F4243}" type="datetime1">
              <a:rPr lang="fr-FR" smtClean="0"/>
              <a:pPr/>
              <a:t>18/03/2020</a:t>
            </a:fld>
            <a:endParaRPr lang="fr-FR"/>
          </a:p>
        </p:txBody>
      </p:sp>
      <p:sp>
        <p:nvSpPr>
          <p:cNvPr id="4" name="Espace réservé du pied de page 3"/>
          <p:cNvSpPr>
            <a:spLocks noGrp="1"/>
          </p:cNvSpPr>
          <p:nvPr>
            <p:ph type="ftr" sz="quarter" idx="11"/>
          </p:nvPr>
        </p:nvSpPr>
        <p:spPr/>
        <p:txBody>
          <a:bodyPr/>
          <a:lstStyle>
            <a:extLst/>
          </a:lstStyle>
          <a:p>
            <a:r>
              <a:rPr lang="fr-FR" smtClean="0"/>
              <a:t>Année universitaire 2019-2020</a:t>
            </a:r>
            <a:endParaRPr lang="fr-FR"/>
          </a:p>
        </p:txBody>
      </p:sp>
      <p:sp>
        <p:nvSpPr>
          <p:cNvPr id="5" name="Espace réservé du numéro de diapositive 4"/>
          <p:cNvSpPr>
            <a:spLocks noGrp="1"/>
          </p:cNvSpPr>
          <p:nvPr>
            <p:ph type="sldNum" sz="quarter" idx="12"/>
          </p:nvPr>
        </p:nvSpPr>
        <p:spPr/>
        <p:txBody>
          <a:bodyPr/>
          <a:lstStyle>
            <a:extLst/>
          </a:lstStyle>
          <a:p>
            <a:fld id="{15DD9D23-6D44-4FAA-A330-2237862EF4A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ED52B094-1AF1-4E4C-817F-90B75049113A}" type="datetime1">
              <a:rPr lang="fr-FR" smtClean="0"/>
              <a:pPr/>
              <a:t>18/03/2020</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r>
              <a:rPr lang="fr-FR" smtClean="0"/>
              <a:t>Année universitaire 2019-2020</a:t>
            </a:r>
            <a:endParaRPr lang="fr-FR"/>
          </a:p>
        </p:txBody>
      </p:sp>
      <p:sp>
        <p:nvSpPr>
          <p:cNvPr id="4" name="Espace réservé du numéro de diapositive 3"/>
          <p:cNvSpPr>
            <a:spLocks noGrp="1"/>
          </p:cNvSpPr>
          <p:nvPr>
            <p:ph type="sldNum" sz="quarter" idx="12"/>
          </p:nvPr>
        </p:nvSpPr>
        <p:spPr/>
        <p:txBody>
          <a:bodyPr/>
          <a:lstStyle>
            <a:extLst/>
          </a:lstStyle>
          <a:p>
            <a:fld id="{15DD9D23-6D44-4FAA-A330-2237862EF4A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47803E40-352A-4746-85EA-57B73228EE83}" type="datetime1">
              <a:rPr lang="fr-FR" smtClean="0"/>
              <a:pPr/>
              <a:t>18/03/2020</a:t>
            </a:fld>
            <a:endParaRPr lang="fr-FR"/>
          </a:p>
        </p:txBody>
      </p:sp>
      <p:sp>
        <p:nvSpPr>
          <p:cNvPr id="6" name="Espace réservé du pied de page 5"/>
          <p:cNvSpPr>
            <a:spLocks noGrp="1"/>
          </p:cNvSpPr>
          <p:nvPr>
            <p:ph type="ftr" sz="quarter" idx="11"/>
          </p:nvPr>
        </p:nvSpPr>
        <p:spPr/>
        <p:txBody>
          <a:bodyPr/>
          <a:lstStyle>
            <a:extLst/>
          </a:lstStyle>
          <a:p>
            <a:r>
              <a:rPr lang="fr-FR" smtClean="0"/>
              <a:t>Année universitaire 2019-2020</a:t>
            </a:r>
            <a:endParaRPr lang="fr-FR"/>
          </a:p>
        </p:txBody>
      </p:sp>
      <p:sp>
        <p:nvSpPr>
          <p:cNvPr id="7" name="Espace réservé du numéro de diapositive 6"/>
          <p:cNvSpPr>
            <a:spLocks noGrp="1"/>
          </p:cNvSpPr>
          <p:nvPr>
            <p:ph type="sldNum" sz="quarter" idx="12"/>
          </p:nvPr>
        </p:nvSpPr>
        <p:spPr/>
        <p:txBody>
          <a:bodyPr/>
          <a:lstStyle>
            <a:extLst/>
          </a:lstStyle>
          <a:p>
            <a:fld id="{15DD9D23-6D44-4FAA-A330-2237862EF4A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0AFD5B55-C2A6-4B04-B4D8-A03970F13145}" type="datetime1">
              <a:rPr lang="fr-FR" smtClean="0"/>
              <a:pPr/>
              <a:t>18/03/2020</a:t>
            </a:fld>
            <a:endParaRPr lang="fr-FR"/>
          </a:p>
        </p:txBody>
      </p:sp>
      <p:sp>
        <p:nvSpPr>
          <p:cNvPr id="6" name="Espace réservé du pied de page 5"/>
          <p:cNvSpPr>
            <a:spLocks noGrp="1"/>
          </p:cNvSpPr>
          <p:nvPr>
            <p:ph type="ftr" sz="quarter" idx="11"/>
          </p:nvPr>
        </p:nvSpPr>
        <p:spPr/>
        <p:txBody>
          <a:bodyPr/>
          <a:lstStyle>
            <a:extLst/>
          </a:lstStyle>
          <a:p>
            <a:r>
              <a:rPr lang="fr-FR" smtClean="0"/>
              <a:t>Année universitaire 2019-2020</a:t>
            </a:r>
            <a:endParaRPr lang="fr-FR"/>
          </a:p>
        </p:txBody>
      </p:sp>
      <p:sp>
        <p:nvSpPr>
          <p:cNvPr id="7" name="Espace réservé du numéro de diapositive 6"/>
          <p:cNvSpPr>
            <a:spLocks noGrp="1"/>
          </p:cNvSpPr>
          <p:nvPr>
            <p:ph type="sldNum" sz="quarter" idx="12"/>
          </p:nvPr>
        </p:nvSpPr>
        <p:spPr/>
        <p:txBody>
          <a:bodyPr/>
          <a:lstStyle>
            <a:extLst/>
          </a:lstStyle>
          <a:p>
            <a:fld id="{15DD9D23-6D44-4FAA-A330-2237862EF4A5}" type="slidenum">
              <a:rPr lang="fr-FR" smtClean="0"/>
              <a:pPr/>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421AFF1-B9ED-43BF-A96B-50A5ABC8F846}" type="datetime1">
              <a:rPr lang="fr-FR" smtClean="0"/>
              <a:pPr/>
              <a:t>18/03/2020</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fr-FR" smtClean="0"/>
              <a:t>Année universitaire 2019-2020</a:t>
            </a:r>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5DD9D23-6D44-4FAA-A330-2237862EF4A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9.xml"/><Relationship Id="rId7"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0.xml"/><Relationship Id="rId7"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71736" y="1785926"/>
            <a:ext cx="6357982" cy="1828800"/>
          </a:xfrm>
        </p:spPr>
        <p:txBody>
          <a:bodyPr/>
          <a:lstStyle/>
          <a:p>
            <a:pPr algn="ctr"/>
            <a:r>
              <a:rPr lang="fr-FR" sz="6600" u="sng" spc="-150" dirty="0" smtClean="0">
                <a:solidFill>
                  <a:schemeClr val="bg1"/>
                </a:solidFill>
              </a:rPr>
              <a:t>Contrôle  de  Gestion </a:t>
            </a:r>
            <a:endParaRPr lang="fr-FR" sz="6600" u="sng" spc="-150" dirty="0">
              <a:solidFill>
                <a:schemeClr val="bg1"/>
              </a:solidFill>
            </a:endParaRPr>
          </a:p>
        </p:txBody>
      </p:sp>
      <p:sp>
        <p:nvSpPr>
          <p:cNvPr id="3" name="Sous-titre 2"/>
          <p:cNvSpPr>
            <a:spLocks noGrp="1"/>
          </p:cNvSpPr>
          <p:nvPr>
            <p:ph type="subTitle" idx="1"/>
          </p:nvPr>
        </p:nvSpPr>
        <p:spPr>
          <a:xfrm>
            <a:off x="533400" y="3228536"/>
            <a:ext cx="7610500" cy="1752600"/>
          </a:xfrm>
        </p:spPr>
        <p:txBody>
          <a:bodyPr/>
          <a:lstStyle/>
          <a:p>
            <a:endParaRPr lang="fr-FR" dirty="0" smtClean="0"/>
          </a:p>
          <a:p>
            <a:endParaRPr lang="fr-FR" dirty="0" smtClean="0"/>
          </a:p>
          <a:p>
            <a:r>
              <a:rPr lang="fr-FR" sz="3200" b="1" u="sng" dirty="0" smtClean="0">
                <a:solidFill>
                  <a:schemeClr val="accent1">
                    <a:lumMod val="75000"/>
                    <a:lumOff val="25000"/>
                  </a:schemeClr>
                </a:solidFill>
              </a:rPr>
              <a:t>P. NEJJAR </a:t>
            </a:r>
            <a:endParaRPr lang="fr-FR" sz="3200" b="1" u="sng" dirty="0">
              <a:solidFill>
                <a:schemeClr val="accent1">
                  <a:lumMod val="75000"/>
                  <a:lumOff val="25000"/>
                </a:schemeClr>
              </a:solidFill>
            </a:endParaRPr>
          </a:p>
        </p:txBody>
      </p:sp>
      <p:sp>
        <p:nvSpPr>
          <p:cNvPr id="4" name="Espace réservé de la date 3"/>
          <p:cNvSpPr>
            <a:spLocks noGrp="1"/>
          </p:cNvSpPr>
          <p:nvPr>
            <p:ph type="dt" sz="half" idx="10"/>
          </p:nvPr>
        </p:nvSpPr>
        <p:spPr/>
        <p:txBody>
          <a:bodyPr/>
          <a:lstStyle/>
          <a:p>
            <a:fld id="{A720940E-5585-4B29-9AEC-71224101003A}" type="datetime1">
              <a:rPr lang="fr-FR" smtClean="0">
                <a:solidFill>
                  <a:schemeClr val="bg1">
                    <a:lumMod val="95000"/>
                    <a:lumOff val="5000"/>
                  </a:schemeClr>
                </a:solidFill>
              </a:rPr>
              <a:pPr/>
              <a:t>18/03/2020</a:t>
            </a:fld>
            <a:endParaRPr lang="fr-FR" dirty="0">
              <a:solidFill>
                <a:schemeClr val="bg1">
                  <a:lumMod val="95000"/>
                  <a:lumOff val="5000"/>
                </a:schemeClr>
              </a:solidFill>
            </a:endParaRPr>
          </a:p>
        </p:txBody>
      </p:sp>
      <p:sp>
        <p:nvSpPr>
          <p:cNvPr id="6" name="Espace réservé du pied de page 5"/>
          <p:cNvSpPr>
            <a:spLocks noGrp="1"/>
          </p:cNvSpPr>
          <p:nvPr>
            <p:ph type="ftr" sz="quarter" idx="11"/>
          </p:nvPr>
        </p:nvSpPr>
        <p:spPr/>
        <p:txBody>
          <a:bodyPr/>
          <a:lstStyle/>
          <a:p>
            <a:pPr algn="ctr"/>
            <a:r>
              <a:rPr lang="fr-FR" sz="1200" b="1" smtClean="0">
                <a:solidFill>
                  <a:schemeClr val="bg1">
                    <a:lumMod val="95000"/>
                    <a:lumOff val="5000"/>
                  </a:schemeClr>
                </a:solidFill>
              </a:rPr>
              <a:t>Année universitaire 2019-2020</a:t>
            </a:r>
            <a:endParaRPr lang="fr-FR" sz="1200" b="1" dirty="0">
              <a:solidFill>
                <a:schemeClr val="bg1">
                  <a:lumMod val="95000"/>
                  <a:lumOff val="5000"/>
                </a:schemeClr>
              </a:solidFill>
            </a:endParaRPr>
          </a:p>
        </p:txBody>
      </p:sp>
      <p:sp>
        <p:nvSpPr>
          <p:cNvPr id="5" name="Espace réservé du numéro de diapositive 4"/>
          <p:cNvSpPr>
            <a:spLocks noGrp="1"/>
          </p:cNvSpPr>
          <p:nvPr>
            <p:ph type="sldNum" sz="quarter" idx="12"/>
          </p:nvPr>
        </p:nvSpPr>
        <p:spPr/>
        <p:txBody>
          <a:bodyPr/>
          <a:lstStyle/>
          <a:p>
            <a:fld id="{15DD9D23-6D44-4FAA-A330-2237862EF4A5}" type="slidenum">
              <a:rPr lang="fr-FR" smtClean="0">
                <a:solidFill>
                  <a:schemeClr val="bg1">
                    <a:lumMod val="95000"/>
                    <a:lumOff val="5000"/>
                  </a:schemeClr>
                </a:solidFill>
              </a:rPr>
              <a:pPr/>
              <a:t>1</a:t>
            </a:fld>
            <a:endParaRPr lang="fr-FR" dirty="0">
              <a:solidFill>
                <a:schemeClr val="bg1">
                  <a:lumMod val="95000"/>
                  <a:lumOff val="5000"/>
                </a:schemeClr>
              </a:solidFill>
            </a:endParaRPr>
          </a:p>
        </p:txBody>
      </p:sp>
      <p:sp>
        <p:nvSpPr>
          <p:cNvPr id="27650" name="AutoShape 2" descr="RÃ©sultat de recherche d'images pour &quot;fsjes ain sebaa cas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2" name="AutoShape 4" descr="RÃ©sultat de recherche d'images pour &quot;fsjes ain sebaa cas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4" name="AutoShape 6" descr="RÃ©sultat de recherche d'images pour &quot;fsjes ain sebaa cas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6" name="AutoShape 8" descr="RÃ©sultat de recherche d'images pour &quot;fsjes ain sebaa cas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7659" name="Picture 11" descr="RÃ©sultat de recherche d'images pour &quot;fsjes ain sebaa casa&quot;"/>
          <p:cNvPicPr>
            <a:picLocks noChangeAspect="1" noChangeArrowheads="1"/>
          </p:cNvPicPr>
          <p:nvPr/>
        </p:nvPicPr>
        <p:blipFill>
          <a:blip r:embed="rId3"/>
          <a:srcRect/>
          <a:stretch>
            <a:fillRect/>
          </a:stretch>
        </p:blipFill>
        <p:spPr bwMode="auto">
          <a:xfrm>
            <a:off x="500034" y="214290"/>
            <a:ext cx="1643074" cy="178595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49" name="ZoneTexte 48"/>
          <p:cNvSpPr txBox="1"/>
          <p:nvPr/>
        </p:nvSpPr>
        <p:spPr>
          <a:xfrm>
            <a:off x="2428860" y="714356"/>
            <a:ext cx="5000660"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 Logique du « Contrôle de gestion »</a:t>
            </a:r>
          </a:p>
        </p:txBody>
      </p:sp>
      <p:graphicFrame>
        <p:nvGraphicFramePr>
          <p:cNvPr id="6" name="Diagramme 5"/>
          <p:cNvGraphicFramePr/>
          <p:nvPr/>
        </p:nvGraphicFramePr>
        <p:xfrm>
          <a:off x="-428660" y="1357298"/>
          <a:ext cx="9286940" cy="5143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space réservé de la date 6"/>
          <p:cNvSpPr>
            <a:spLocks noGrp="1"/>
          </p:cNvSpPr>
          <p:nvPr>
            <p:ph type="dt" sz="half" idx="10"/>
          </p:nvPr>
        </p:nvSpPr>
        <p:spPr/>
        <p:txBody>
          <a:bodyPr/>
          <a:lstStyle/>
          <a:p>
            <a:fld id="{43342762-9217-4412-887B-45F3A1C33CA6}"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10</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49" name="ZoneTexte 48"/>
          <p:cNvSpPr txBox="1"/>
          <p:nvPr/>
        </p:nvSpPr>
        <p:spPr>
          <a:xfrm>
            <a:off x="2428860" y="714356"/>
            <a:ext cx="5000660"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 Logique du « Contrôle de gestion »</a:t>
            </a:r>
          </a:p>
        </p:txBody>
      </p:sp>
      <p:sp>
        <p:nvSpPr>
          <p:cNvPr id="5" name="Text Box 4"/>
          <p:cNvSpPr txBox="1">
            <a:spLocks noChangeArrowheads="1"/>
          </p:cNvSpPr>
          <p:nvPr/>
        </p:nvSpPr>
        <p:spPr bwMode="auto">
          <a:xfrm>
            <a:off x="500034" y="1285860"/>
            <a:ext cx="7358114" cy="430887"/>
          </a:xfrm>
          <a:prstGeom prst="rect">
            <a:avLst/>
          </a:prstGeom>
          <a:solidFill>
            <a:schemeClr val="bg1"/>
          </a:solidFill>
          <a:ln w="9525">
            <a:noFill/>
            <a:miter lim="800000"/>
            <a:headEnd/>
            <a:tailEnd/>
          </a:ln>
          <a:effectLst/>
        </p:spPr>
        <p:txBody>
          <a:bodyPr wrap="square">
            <a:spAutoFit/>
          </a:bodyPr>
          <a:lstStyle/>
          <a:p>
            <a:pPr algn="just"/>
            <a:r>
              <a:rPr lang="fr-FR" sz="2200" dirty="0" smtClean="0"/>
              <a:t>Elle donne naissance </a:t>
            </a:r>
            <a:r>
              <a:rPr lang="fr-FR" sz="2200" dirty="0"/>
              <a:t>à trois </a:t>
            </a:r>
            <a:r>
              <a:rPr lang="fr-FR" sz="2200" dirty="0" smtClean="0"/>
              <a:t>critères </a:t>
            </a:r>
            <a:r>
              <a:rPr lang="fr-FR" sz="2200" dirty="0"/>
              <a:t>d’évaluation pour le responsable </a:t>
            </a:r>
          </a:p>
        </p:txBody>
      </p:sp>
      <p:graphicFrame>
        <p:nvGraphicFramePr>
          <p:cNvPr id="6" name="Diagramme 5"/>
          <p:cNvGraphicFramePr/>
          <p:nvPr/>
        </p:nvGraphicFramePr>
        <p:xfrm>
          <a:off x="-214346" y="1714488"/>
          <a:ext cx="8072494" cy="5143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space réservé de la date 6"/>
          <p:cNvSpPr>
            <a:spLocks noGrp="1"/>
          </p:cNvSpPr>
          <p:nvPr>
            <p:ph type="dt" sz="half" idx="10"/>
          </p:nvPr>
        </p:nvSpPr>
        <p:spPr/>
        <p:txBody>
          <a:bodyPr/>
          <a:lstStyle/>
          <a:p>
            <a:fld id="{E37A12FC-F6E6-40C3-A7E2-2A04856DF2CC}"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11</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49" name="ZoneTexte 48"/>
          <p:cNvSpPr txBox="1"/>
          <p:nvPr/>
        </p:nvSpPr>
        <p:spPr>
          <a:xfrm>
            <a:off x="2428860" y="714356"/>
            <a:ext cx="5000660"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3. Objectifs du « Contrôle de gestion »</a:t>
            </a:r>
          </a:p>
        </p:txBody>
      </p:sp>
      <p:graphicFrame>
        <p:nvGraphicFramePr>
          <p:cNvPr id="8" name="Diagramme 7"/>
          <p:cNvGraphicFramePr/>
          <p:nvPr/>
        </p:nvGraphicFramePr>
        <p:xfrm>
          <a:off x="214282" y="1285860"/>
          <a:ext cx="7715304" cy="5357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Espace réservé de la date 5"/>
          <p:cNvSpPr>
            <a:spLocks noGrp="1"/>
          </p:cNvSpPr>
          <p:nvPr>
            <p:ph type="dt" sz="half" idx="10"/>
          </p:nvPr>
        </p:nvSpPr>
        <p:spPr/>
        <p:txBody>
          <a:bodyPr/>
          <a:lstStyle/>
          <a:p>
            <a:fld id="{A73DF231-CBCB-4F63-B6B4-EB1DE7DD497A}" type="datetime1">
              <a:rPr lang="fr-FR" smtClean="0"/>
              <a:pPr/>
              <a:t>18/03/2020</a:t>
            </a:fld>
            <a:endParaRPr lang="fr-FR"/>
          </a:p>
        </p:txBody>
      </p:sp>
      <p:sp>
        <p:nvSpPr>
          <p:cNvPr id="7" name="Espace réservé du numéro de diapositive 6"/>
          <p:cNvSpPr>
            <a:spLocks noGrp="1"/>
          </p:cNvSpPr>
          <p:nvPr>
            <p:ph type="sldNum" sz="quarter" idx="12"/>
          </p:nvPr>
        </p:nvSpPr>
        <p:spPr/>
        <p:txBody>
          <a:bodyPr/>
          <a:lstStyle/>
          <a:p>
            <a:fld id="{15DD9D23-6D44-4FAA-A330-2237862EF4A5}" type="slidenum">
              <a:rPr lang="fr-FR" smtClean="0"/>
              <a:pPr/>
              <a:t>12</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49" name="ZoneTexte 48"/>
          <p:cNvSpPr txBox="1"/>
          <p:nvPr/>
        </p:nvSpPr>
        <p:spPr>
          <a:xfrm>
            <a:off x="2428860" y="714356"/>
            <a:ext cx="5000660"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3. Enjeux du « Contrôle de gestion »</a:t>
            </a:r>
          </a:p>
        </p:txBody>
      </p:sp>
      <p:graphicFrame>
        <p:nvGraphicFramePr>
          <p:cNvPr id="5" name="Diagramme 4"/>
          <p:cNvGraphicFramePr/>
          <p:nvPr/>
        </p:nvGraphicFramePr>
        <p:xfrm>
          <a:off x="-928726" y="1397000"/>
          <a:ext cx="9858444" cy="5175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Espace réservé de la date 5"/>
          <p:cNvSpPr>
            <a:spLocks noGrp="1"/>
          </p:cNvSpPr>
          <p:nvPr>
            <p:ph type="dt" sz="half" idx="10"/>
          </p:nvPr>
        </p:nvSpPr>
        <p:spPr/>
        <p:txBody>
          <a:bodyPr/>
          <a:lstStyle/>
          <a:p>
            <a:fld id="{719D3901-6137-4063-8F74-EA77638CDA29}" type="datetime1">
              <a:rPr lang="fr-FR" smtClean="0"/>
              <a:pPr/>
              <a:t>18/03/2020</a:t>
            </a:fld>
            <a:endParaRPr lang="fr-FR"/>
          </a:p>
        </p:txBody>
      </p:sp>
      <p:sp>
        <p:nvSpPr>
          <p:cNvPr id="7" name="Espace réservé du numéro de diapositive 6"/>
          <p:cNvSpPr>
            <a:spLocks noGrp="1"/>
          </p:cNvSpPr>
          <p:nvPr>
            <p:ph type="sldNum" sz="quarter" idx="12"/>
          </p:nvPr>
        </p:nvSpPr>
        <p:spPr/>
        <p:txBody>
          <a:bodyPr/>
          <a:lstStyle/>
          <a:p>
            <a:fld id="{15DD9D23-6D44-4FAA-A330-2237862EF4A5}" type="slidenum">
              <a:rPr lang="fr-FR" smtClean="0"/>
              <a:pPr/>
              <a:t>13</a:t>
            </a:fld>
            <a:endParaRPr lang="fr-FR"/>
          </a:p>
        </p:txBody>
      </p:sp>
      <p:sp>
        <p:nvSpPr>
          <p:cNvPr id="8" name="Espace réservé du pied de page 7"/>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49" name="ZoneTexte 48"/>
          <p:cNvSpPr txBox="1"/>
          <p:nvPr/>
        </p:nvSpPr>
        <p:spPr>
          <a:xfrm>
            <a:off x="1571604" y="721979"/>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4. Critères de réussite du « Contrôle de gestion »</a:t>
            </a:r>
          </a:p>
        </p:txBody>
      </p:sp>
      <p:graphicFrame>
        <p:nvGraphicFramePr>
          <p:cNvPr id="5" name="Diagramme 4"/>
          <p:cNvGraphicFramePr/>
          <p:nvPr/>
        </p:nvGraphicFramePr>
        <p:xfrm>
          <a:off x="0" y="1397000"/>
          <a:ext cx="8215338" cy="5246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Espace réservé de la date 5"/>
          <p:cNvSpPr>
            <a:spLocks noGrp="1"/>
          </p:cNvSpPr>
          <p:nvPr>
            <p:ph type="dt" sz="half" idx="10"/>
          </p:nvPr>
        </p:nvSpPr>
        <p:spPr/>
        <p:txBody>
          <a:bodyPr/>
          <a:lstStyle/>
          <a:p>
            <a:fld id="{1B0C2AB0-1BEF-4D87-9982-B1CBADA0DCDE}" type="datetime1">
              <a:rPr lang="fr-FR" smtClean="0"/>
              <a:pPr/>
              <a:t>18/03/2020</a:t>
            </a:fld>
            <a:endParaRPr lang="fr-FR"/>
          </a:p>
        </p:txBody>
      </p:sp>
      <p:sp>
        <p:nvSpPr>
          <p:cNvPr id="7" name="Espace réservé du numéro de diapositive 6"/>
          <p:cNvSpPr>
            <a:spLocks noGrp="1"/>
          </p:cNvSpPr>
          <p:nvPr>
            <p:ph type="sldNum" sz="quarter" idx="12"/>
          </p:nvPr>
        </p:nvSpPr>
        <p:spPr/>
        <p:txBody>
          <a:bodyPr/>
          <a:lstStyle/>
          <a:p>
            <a:fld id="{15DD9D23-6D44-4FAA-A330-2237862EF4A5}" type="slidenum">
              <a:rPr lang="fr-FR" smtClean="0"/>
              <a:pPr/>
              <a:t>14</a:t>
            </a:fld>
            <a:endParaRPr lang="fr-FR"/>
          </a:p>
        </p:txBody>
      </p:sp>
      <p:sp>
        <p:nvSpPr>
          <p:cNvPr id="8" name="Espace réservé du pied de page 7"/>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5" name="ZoneTexte 4"/>
          <p:cNvSpPr txBox="1"/>
          <p:nvPr/>
        </p:nvSpPr>
        <p:spPr>
          <a:xfrm>
            <a:off x="1571604" y="721979"/>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4. Critères de réussite du « Contrôle de gestion »</a:t>
            </a:r>
          </a:p>
        </p:txBody>
      </p:sp>
      <p:graphicFrame>
        <p:nvGraphicFramePr>
          <p:cNvPr id="6" name="Diagramme 5"/>
          <p:cNvGraphicFramePr/>
          <p:nvPr/>
        </p:nvGraphicFramePr>
        <p:xfrm>
          <a:off x="571472" y="2436834"/>
          <a:ext cx="692948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ZoneTexte 6"/>
          <p:cNvSpPr txBox="1"/>
          <p:nvPr/>
        </p:nvSpPr>
        <p:spPr>
          <a:xfrm>
            <a:off x="857224" y="1500174"/>
            <a:ext cx="6143668" cy="892552"/>
          </a:xfrm>
          <a:prstGeom prst="rect">
            <a:avLst/>
          </a:prstGeom>
          <a:noFill/>
        </p:spPr>
        <p:txBody>
          <a:bodyPr wrap="square" rtlCol="0">
            <a:spAutoFit/>
          </a:bodyPr>
          <a:lstStyle/>
          <a:p>
            <a:pPr algn="ctr"/>
            <a:r>
              <a:rPr lang="fr-FR" sz="2600" b="1" u="sng" dirty="0" smtClean="0">
                <a:solidFill>
                  <a:srgbClr val="002060"/>
                </a:solidFill>
              </a:rPr>
              <a:t>Dépasser les obstacles à la mise en œuvre du contrôle de Gestion:</a:t>
            </a:r>
            <a:endParaRPr lang="fr-FR" sz="2600" b="1" u="sng" dirty="0">
              <a:solidFill>
                <a:srgbClr val="002060"/>
              </a:solidFill>
            </a:endParaRPr>
          </a:p>
        </p:txBody>
      </p:sp>
      <p:sp>
        <p:nvSpPr>
          <p:cNvPr id="8" name="Espace réservé de la date 7"/>
          <p:cNvSpPr>
            <a:spLocks noGrp="1"/>
          </p:cNvSpPr>
          <p:nvPr>
            <p:ph type="dt" sz="half" idx="10"/>
          </p:nvPr>
        </p:nvSpPr>
        <p:spPr/>
        <p:txBody>
          <a:bodyPr/>
          <a:lstStyle/>
          <a:p>
            <a:fld id="{A5DA3A54-BF65-49D2-B5E0-7426D5A8F446}" type="datetime1">
              <a:rPr lang="fr-FR" smtClean="0"/>
              <a:pPr/>
              <a:t>18/03/2020</a:t>
            </a:fld>
            <a:endParaRPr lang="fr-FR"/>
          </a:p>
        </p:txBody>
      </p:sp>
      <p:sp>
        <p:nvSpPr>
          <p:cNvPr id="11" name="Espace réservé du numéro de diapositive 10"/>
          <p:cNvSpPr>
            <a:spLocks noGrp="1"/>
          </p:cNvSpPr>
          <p:nvPr>
            <p:ph type="sldNum" sz="quarter" idx="12"/>
          </p:nvPr>
        </p:nvSpPr>
        <p:spPr/>
        <p:txBody>
          <a:bodyPr/>
          <a:lstStyle/>
          <a:p>
            <a:fld id="{15DD9D23-6D44-4FAA-A330-2237862EF4A5}" type="slidenum">
              <a:rPr lang="fr-FR" smtClean="0"/>
              <a:pPr/>
              <a:t>15</a:t>
            </a:fld>
            <a:endParaRPr lang="fr-FR"/>
          </a:p>
        </p:txBody>
      </p:sp>
      <p:sp>
        <p:nvSpPr>
          <p:cNvPr id="12" name="Espace réservé du pied de page 11"/>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21979"/>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5. Processus du « Contrôle de gestion »</a:t>
            </a:r>
          </a:p>
        </p:txBody>
      </p:sp>
      <p:graphicFrame>
        <p:nvGraphicFramePr>
          <p:cNvPr id="8" name="Diagramme 7"/>
          <p:cNvGraphicFramePr/>
          <p:nvPr/>
        </p:nvGraphicFramePr>
        <p:xfrm>
          <a:off x="285720" y="1428736"/>
          <a:ext cx="7643866" cy="4643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space réservé de la date 6"/>
          <p:cNvSpPr>
            <a:spLocks noGrp="1"/>
          </p:cNvSpPr>
          <p:nvPr>
            <p:ph type="dt" sz="half" idx="10"/>
          </p:nvPr>
        </p:nvSpPr>
        <p:spPr/>
        <p:txBody>
          <a:bodyPr/>
          <a:lstStyle/>
          <a:p>
            <a:fld id="{3CC05E76-D8CC-4AB7-A387-0C4E5AF691A5}" type="datetime1">
              <a:rPr lang="fr-FR" smtClean="0"/>
              <a:pPr/>
              <a:t>18/03/2020</a:t>
            </a:fld>
            <a:endParaRPr lang="fr-FR"/>
          </a:p>
        </p:txBody>
      </p:sp>
      <p:sp>
        <p:nvSpPr>
          <p:cNvPr id="11" name="Espace réservé du numéro de diapositive 10"/>
          <p:cNvSpPr>
            <a:spLocks noGrp="1"/>
          </p:cNvSpPr>
          <p:nvPr>
            <p:ph type="sldNum" sz="quarter" idx="12"/>
          </p:nvPr>
        </p:nvSpPr>
        <p:spPr/>
        <p:txBody>
          <a:bodyPr/>
          <a:lstStyle/>
          <a:p>
            <a:fld id="{15DD9D23-6D44-4FAA-A330-2237862EF4A5}" type="slidenum">
              <a:rPr lang="fr-FR" smtClean="0"/>
              <a:pPr/>
              <a:t>16</a:t>
            </a:fld>
            <a:endParaRPr lang="fr-FR"/>
          </a:p>
        </p:txBody>
      </p:sp>
      <p:sp>
        <p:nvSpPr>
          <p:cNvPr id="12" name="Espace réservé du pied de page 11"/>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21979"/>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5. Processus du « Contrôle de gestion »</a:t>
            </a:r>
          </a:p>
        </p:txBody>
      </p:sp>
      <p:graphicFrame>
        <p:nvGraphicFramePr>
          <p:cNvPr id="5" name="Diagramme 4"/>
          <p:cNvGraphicFramePr/>
          <p:nvPr/>
        </p:nvGraphicFramePr>
        <p:xfrm>
          <a:off x="-642974" y="1397000"/>
          <a:ext cx="9144064"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space réservé de la date 6"/>
          <p:cNvSpPr>
            <a:spLocks noGrp="1"/>
          </p:cNvSpPr>
          <p:nvPr>
            <p:ph type="dt" sz="half" idx="10"/>
          </p:nvPr>
        </p:nvSpPr>
        <p:spPr/>
        <p:txBody>
          <a:bodyPr/>
          <a:lstStyle/>
          <a:p>
            <a:fld id="{61005A6C-F6E4-4C01-97DF-0BBFD0CE714C}"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17</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21979"/>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5. Processus du « Contrôle de gestion »</a:t>
            </a:r>
          </a:p>
        </p:txBody>
      </p:sp>
      <p:graphicFrame>
        <p:nvGraphicFramePr>
          <p:cNvPr id="5" name="Diagramme 4"/>
          <p:cNvGraphicFramePr/>
          <p:nvPr/>
        </p:nvGraphicFramePr>
        <p:xfrm>
          <a:off x="-642974" y="1397000"/>
          <a:ext cx="9144064" cy="5246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space réservé de la date 6"/>
          <p:cNvSpPr>
            <a:spLocks noGrp="1"/>
          </p:cNvSpPr>
          <p:nvPr>
            <p:ph type="dt" sz="half" idx="10"/>
          </p:nvPr>
        </p:nvSpPr>
        <p:spPr/>
        <p:txBody>
          <a:bodyPr/>
          <a:lstStyle/>
          <a:p>
            <a:fld id="{BE156089-8873-4FBD-A0E0-19ECC23C647F}"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18</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21979"/>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5. Processus du « Contrôle de gestion »</a:t>
            </a:r>
          </a:p>
        </p:txBody>
      </p:sp>
      <p:graphicFrame>
        <p:nvGraphicFramePr>
          <p:cNvPr id="5" name="Diagramme 4"/>
          <p:cNvGraphicFramePr/>
          <p:nvPr/>
        </p:nvGraphicFramePr>
        <p:xfrm>
          <a:off x="-642974" y="1397000"/>
          <a:ext cx="9144064" cy="5246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space réservé de la date 6"/>
          <p:cNvSpPr>
            <a:spLocks noGrp="1"/>
          </p:cNvSpPr>
          <p:nvPr>
            <p:ph type="dt" sz="half" idx="10"/>
          </p:nvPr>
        </p:nvSpPr>
        <p:spPr/>
        <p:txBody>
          <a:bodyPr/>
          <a:lstStyle/>
          <a:p>
            <a:fld id="{B3B9DDCA-6353-4478-AC6C-52D893A9F385}"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19</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6E1F4D8-1985-477D-B8A3-86640D340465}" type="datetime1">
              <a:rPr lang="fr-FR" smtClean="0"/>
              <a:pPr/>
              <a:t>18/03/2020</a:t>
            </a:fld>
            <a:endParaRPr lang="fr-FR"/>
          </a:p>
        </p:txBody>
      </p:sp>
      <p:sp>
        <p:nvSpPr>
          <p:cNvPr id="6" name="Espace réservé du pied de page 5"/>
          <p:cNvSpPr>
            <a:spLocks noGrp="1"/>
          </p:cNvSpPr>
          <p:nvPr>
            <p:ph type="ftr" sz="quarter" idx="11"/>
          </p:nvPr>
        </p:nvSpPr>
        <p:spPr/>
        <p:txBody>
          <a:bodyPr/>
          <a:lstStyle/>
          <a:p>
            <a:r>
              <a:rPr lang="fr-FR" smtClean="0"/>
              <a:t>Année universitaire 2019-2020</a:t>
            </a:r>
            <a:endParaRPr lang="fr-FR"/>
          </a:p>
        </p:txBody>
      </p:sp>
      <p:sp>
        <p:nvSpPr>
          <p:cNvPr id="5" name="Espace réservé du numéro de diapositive 4"/>
          <p:cNvSpPr>
            <a:spLocks noGrp="1"/>
          </p:cNvSpPr>
          <p:nvPr>
            <p:ph type="sldNum" sz="quarter" idx="12"/>
          </p:nvPr>
        </p:nvSpPr>
        <p:spPr/>
        <p:txBody>
          <a:bodyPr/>
          <a:lstStyle/>
          <a:p>
            <a:fld id="{15DD9D23-6D44-4FAA-A330-2237862EF4A5}" type="slidenum">
              <a:rPr lang="fr-FR" smtClean="0"/>
              <a:pPr/>
              <a:t>2</a:t>
            </a:fld>
            <a:endParaRPr lang="fr-FR"/>
          </a:p>
        </p:txBody>
      </p:sp>
      <p:sp>
        <p:nvSpPr>
          <p:cNvPr id="7" name="ZoneTexte 6"/>
          <p:cNvSpPr txBox="1"/>
          <p:nvPr/>
        </p:nvSpPr>
        <p:spPr>
          <a:xfrm>
            <a:off x="1357290" y="142852"/>
            <a:ext cx="6643734"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2800" u="sng" dirty="0" smtClean="0"/>
              <a:t>PLAN DU COURS</a:t>
            </a:r>
            <a:endParaRPr lang="fr-FR" sz="2800" u="sng" dirty="0"/>
          </a:p>
        </p:txBody>
      </p:sp>
      <p:sp>
        <p:nvSpPr>
          <p:cNvPr id="8" name="ZoneTexte 7"/>
          <p:cNvSpPr txBox="1"/>
          <p:nvPr/>
        </p:nvSpPr>
        <p:spPr>
          <a:xfrm>
            <a:off x="428596" y="928670"/>
            <a:ext cx="7572428" cy="5693866"/>
          </a:xfrm>
          <a:prstGeom prst="rect">
            <a:avLst/>
          </a:prstGeom>
          <a:noFill/>
        </p:spPr>
        <p:txBody>
          <a:bodyPr wrap="square" rtlCol="0">
            <a:spAutoFit/>
          </a:bodyPr>
          <a:lstStyle/>
          <a:p>
            <a:pPr algn="just"/>
            <a:r>
              <a:rPr lang="fr-FR" sz="2600" b="1" u="sng" dirty="0" smtClean="0">
                <a:solidFill>
                  <a:srgbClr val="002060"/>
                </a:solidFill>
              </a:rPr>
              <a:t>Chapitre 1: Autour du « Contrôle de Gestion »</a:t>
            </a:r>
          </a:p>
          <a:p>
            <a:pPr marL="457200" indent="-457200" algn="just">
              <a:buAutoNum type="arabicPeriod"/>
            </a:pPr>
            <a:r>
              <a:rPr lang="fr-FR" sz="2400" b="1" i="1" dirty="0" smtClean="0">
                <a:solidFill>
                  <a:schemeClr val="tx2">
                    <a:lumMod val="50000"/>
                  </a:schemeClr>
                </a:solidFill>
              </a:rPr>
              <a:t>Définition des notions</a:t>
            </a:r>
          </a:p>
          <a:p>
            <a:pPr marL="457200" indent="-457200" algn="just">
              <a:buFontTx/>
              <a:buAutoNum type="arabicPeriod"/>
            </a:pPr>
            <a:r>
              <a:rPr lang="fr-FR" sz="2400" b="1" i="1" dirty="0" smtClean="0">
                <a:solidFill>
                  <a:schemeClr val="tx2">
                    <a:lumMod val="50000"/>
                  </a:schemeClr>
                </a:solidFill>
              </a:rPr>
              <a:t>Logique du « Contrôle de Gestion »</a:t>
            </a:r>
          </a:p>
          <a:p>
            <a:pPr marL="457200" indent="-457200" algn="just">
              <a:buAutoNum type="arabicPeriod"/>
            </a:pPr>
            <a:r>
              <a:rPr lang="fr-FR" sz="2400" b="1" i="1" dirty="0" smtClean="0">
                <a:solidFill>
                  <a:schemeClr val="tx2">
                    <a:lumMod val="50000"/>
                  </a:schemeClr>
                </a:solidFill>
              </a:rPr>
              <a:t>Objectifs et enjeux du « Contrôle de Gestion »</a:t>
            </a:r>
          </a:p>
          <a:p>
            <a:pPr marL="457200" indent="-457200" algn="just">
              <a:buFontTx/>
              <a:buAutoNum type="arabicPeriod"/>
            </a:pPr>
            <a:r>
              <a:rPr lang="fr-FR" sz="2400" b="1" i="1" dirty="0" smtClean="0">
                <a:solidFill>
                  <a:schemeClr val="tx2">
                    <a:lumMod val="50000"/>
                  </a:schemeClr>
                </a:solidFill>
              </a:rPr>
              <a:t>Critères de réussite du « Contrôle de Gestion »</a:t>
            </a:r>
          </a:p>
          <a:p>
            <a:pPr marL="457200" indent="-457200" algn="just">
              <a:buFontTx/>
              <a:buAutoNum type="arabicPeriod"/>
            </a:pPr>
            <a:r>
              <a:rPr lang="fr-FR" sz="2400" b="1" i="1" dirty="0" smtClean="0">
                <a:solidFill>
                  <a:schemeClr val="tx2">
                    <a:lumMod val="50000"/>
                  </a:schemeClr>
                </a:solidFill>
              </a:rPr>
              <a:t>Processus du « Contrôle de Gestion »</a:t>
            </a:r>
          </a:p>
          <a:p>
            <a:pPr marL="457200" indent="-457200" algn="just"/>
            <a:endParaRPr lang="fr-FR" sz="2400" b="1" i="1" dirty="0" smtClean="0">
              <a:solidFill>
                <a:schemeClr val="tx2">
                  <a:lumMod val="50000"/>
                </a:schemeClr>
              </a:solidFill>
            </a:endParaRPr>
          </a:p>
          <a:p>
            <a:pPr algn="just"/>
            <a:r>
              <a:rPr lang="fr-FR" sz="2600" b="1" u="sng" dirty="0" smtClean="0">
                <a:solidFill>
                  <a:srgbClr val="002060"/>
                </a:solidFill>
              </a:rPr>
              <a:t>Chapitre 2: Gestion budgétaire, un levier du contrôle de Gestion</a:t>
            </a:r>
          </a:p>
          <a:p>
            <a:pPr marL="457200" indent="-457200" algn="just">
              <a:buAutoNum type="arabicPeriod"/>
            </a:pPr>
            <a:r>
              <a:rPr lang="fr-FR" sz="2400" b="1" i="1" dirty="0" smtClean="0">
                <a:solidFill>
                  <a:schemeClr val="tx2">
                    <a:lumMod val="50000"/>
                  </a:schemeClr>
                </a:solidFill>
              </a:rPr>
              <a:t>Définition</a:t>
            </a:r>
          </a:p>
          <a:p>
            <a:pPr marL="457200" indent="-457200" algn="just">
              <a:buAutoNum type="arabicPeriod"/>
            </a:pPr>
            <a:r>
              <a:rPr lang="fr-FR" sz="2400" b="1" i="1" dirty="0" smtClean="0">
                <a:solidFill>
                  <a:schemeClr val="tx2">
                    <a:lumMod val="50000"/>
                  </a:schemeClr>
                </a:solidFill>
              </a:rPr>
              <a:t>Budget des ventes</a:t>
            </a:r>
          </a:p>
          <a:p>
            <a:pPr marL="457200" indent="-457200" algn="just">
              <a:buAutoNum type="arabicPeriod"/>
            </a:pPr>
            <a:r>
              <a:rPr lang="fr-FR" sz="2400" b="1" i="1" dirty="0" smtClean="0">
                <a:solidFill>
                  <a:schemeClr val="tx2">
                    <a:lumMod val="50000"/>
                  </a:schemeClr>
                </a:solidFill>
              </a:rPr>
              <a:t>Budget de production</a:t>
            </a:r>
          </a:p>
          <a:p>
            <a:pPr marL="457200" indent="-457200" algn="just">
              <a:buAutoNum type="arabicPeriod"/>
            </a:pPr>
            <a:r>
              <a:rPr lang="fr-FR" sz="2400" b="1" i="1" dirty="0" smtClean="0">
                <a:solidFill>
                  <a:schemeClr val="tx2">
                    <a:lumMod val="50000"/>
                  </a:schemeClr>
                </a:solidFill>
              </a:rPr>
              <a:t>Budget d’approvisionnement</a:t>
            </a:r>
          </a:p>
          <a:p>
            <a:pPr marL="457200" indent="-457200" algn="just">
              <a:buAutoNum type="arabicPeriod"/>
            </a:pPr>
            <a:r>
              <a:rPr lang="fr-FR" sz="2400" b="1" i="1" dirty="0" smtClean="0">
                <a:solidFill>
                  <a:schemeClr val="tx2">
                    <a:lumMod val="50000"/>
                  </a:schemeClr>
                </a:solidFill>
              </a:rPr>
              <a:t>Budget d’investissement</a:t>
            </a:r>
          </a:p>
          <a:p>
            <a:pPr marL="457200" indent="-457200" algn="just">
              <a:buAutoNum type="arabicPeriod"/>
            </a:pPr>
            <a:r>
              <a:rPr lang="fr-FR" sz="2400" b="1" i="1" dirty="0" smtClean="0">
                <a:solidFill>
                  <a:schemeClr val="tx2">
                    <a:lumMod val="50000"/>
                  </a:schemeClr>
                </a:solidFill>
              </a:rPr>
              <a:t>Budget de trésorerie</a:t>
            </a:r>
          </a:p>
        </p:txBody>
      </p:sp>
      <p:sp>
        <p:nvSpPr>
          <p:cNvPr id="26626" name="AutoShape 2" descr="RÃ©sultat de recherche d'images pour &quot;fsjes ain sebaa cas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6628" name="AutoShape 4" descr="RÃ©sultat de recherche d'images pour &quot;fsjes ain sebaa cas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21979"/>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5. Processus du « Contrôle de gestion »</a:t>
            </a:r>
          </a:p>
        </p:txBody>
      </p:sp>
      <p:pic>
        <p:nvPicPr>
          <p:cNvPr id="7" name="Picture 2"/>
          <p:cNvPicPr>
            <a:picLocks noChangeAspect="1" noChangeArrowheads="1"/>
          </p:cNvPicPr>
          <p:nvPr/>
        </p:nvPicPr>
        <p:blipFill>
          <a:blip r:embed="rId4"/>
          <a:srcRect l="22822" t="26562" r="22822" b="11914"/>
          <a:stretch>
            <a:fillRect/>
          </a:stretch>
        </p:blipFill>
        <p:spPr bwMode="auto">
          <a:xfrm>
            <a:off x="0" y="1357298"/>
            <a:ext cx="9144000" cy="5072098"/>
          </a:xfrm>
          <a:prstGeom prst="rect">
            <a:avLst/>
          </a:prstGeom>
          <a:noFill/>
          <a:ln w="9525">
            <a:noFill/>
            <a:miter lim="800000"/>
            <a:headEnd/>
            <a:tailEnd/>
          </a:ln>
          <a:effectLst/>
        </p:spPr>
      </p:pic>
      <p:sp>
        <p:nvSpPr>
          <p:cNvPr id="8" name="Espace réservé de la date 7"/>
          <p:cNvSpPr>
            <a:spLocks noGrp="1"/>
          </p:cNvSpPr>
          <p:nvPr>
            <p:ph type="dt" sz="half" idx="10"/>
          </p:nvPr>
        </p:nvSpPr>
        <p:spPr/>
        <p:txBody>
          <a:bodyPr/>
          <a:lstStyle/>
          <a:p>
            <a:fld id="{77BFDF79-4566-4678-8D6D-5CDAEB1C773A}" type="datetime1">
              <a:rPr lang="fr-FR" smtClean="0"/>
              <a:pPr/>
              <a:t>18/03/2020</a:t>
            </a:fld>
            <a:endParaRPr lang="fr-FR"/>
          </a:p>
        </p:txBody>
      </p:sp>
      <p:sp>
        <p:nvSpPr>
          <p:cNvPr id="11" name="Espace réservé du numéro de diapositive 10"/>
          <p:cNvSpPr>
            <a:spLocks noGrp="1"/>
          </p:cNvSpPr>
          <p:nvPr>
            <p:ph type="sldNum" sz="quarter" idx="12"/>
          </p:nvPr>
        </p:nvSpPr>
        <p:spPr/>
        <p:txBody>
          <a:bodyPr/>
          <a:lstStyle/>
          <a:p>
            <a:fld id="{15DD9D23-6D44-4FAA-A330-2237862EF4A5}" type="slidenum">
              <a:rPr lang="fr-FR" smtClean="0"/>
              <a:pPr/>
              <a:t>20</a:t>
            </a:fld>
            <a:endParaRPr lang="fr-FR"/>
          </a:p>
        </p:txBody>
      </p:sp>
      <p:sp>
        <p:nvSpPr>
          <p:cNvPr id="12" name="Espace réservé du pied de page 11"/>
          <p:cNvSpPr>
            <a:spLocks noGrp="1"/>
          </p:cNvSpPr>
          <p:nvPr>
            <p:ph type="ftr" sz="quarter" idx="11"/>
          </p:nvPr>
        </p:nvSpPr>
        <p:spPr/>
        <p:txBody>
          <a:bodyPr/>
          <a:lstStyle/>
          <a:p>
            <a:r>
              <a:rPr lang="fr-FR" smtClean="0"/>
              <a:t>Année universitaire 2019-2020</a:t>
            </a: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21979"/>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5. Processus du « Contrôle de gestion »</a:t>
            </a:r>
          </a:p>
        </p:txBody>
      </p:sp>
      <p:sp>
        <p:nvSpPr>
          <p:cNvPr id="5" name="Titre 1"/>
          <p:cNvSpPr>
            <a:spLocks noGrp="1"/>
          </p:cNvSpPr>
          <p:nvPr>
            <p:ph type="title"/>
          </p:nvPr>
        </p:nvSpPr>
        <p:spPr>
          <a:xfrm>
            <a:off x="1142976" y="1357298"/>
            <a:ext cx="6643734" cy="674709"/>
          </a:xfrm>
        </p:spPr>
        <p:txBody>
          <a:bodyPr>
            <a:normAutofit/>
          </a:bodyPr>
          <a:lstStyle/>
          <a:p>
            <a:pPr algn="ctr"/>
            <a:r>
              <a:rPr lang="fr-FR" sz="3600" dirty="0" smtClean="0"/>
              <a:t>Roue de </a:t>
            </a:r>
            <a:r>
              <a:rPr lang="fr-FR" sz="3600" dirty="0" err="1" smtClean="0"/>
              <a:t>deming</a:t>
            </a:r>
            <a:r>
              <a:rPr lang="fr-FR" sz="3600" dirty="0" smtClean="0"/>
              <a:t> </a:t>
            </a:r>
            <a:endParaRPr lang="fr-FR" sz="3600" dirty="0"/>
          </a:p>
        </p:txBody>
      </p:sp>
      <p:pic>
        <p:nvPicPr>
          <p:cNvPr id="7" name="Picture 4" descr="Résultat de recherche d'images pour &quot;roue de deming&quot;"/>
          <p:cNvPicPr>
            <a:picLocks noChangeAspect="1" noChangeArrowheads="1"/>
          </p:cNvPicPr>
          <p:nvPr/>
        </p:nvPicPr>
        <p:blipFill>
          <a:blip r:embed="rId4"/>
          <a:srcRect/>
          <a:stretch>
            <a:fillRect/>
          </a:stretch>
        </p:blipFill>
        <p:spPr bwMode="auto">
          <a:xfrm>
            <a:off x="714348" y="2357430"/>
            <a:ext cx="7000924" cy="4100515"/>
          </a:xfrm>
          <a:prstGeom prst="rect">
            <a:avLst/>
          </a:prstGeom>
          <a:noFill/>
        </p:spPr>
      </p:pic>
      <p:sp>
        <p:nvSpPr>
          <p:cNvPr id="8" name="Espace réservé de la date 7"/>
          <p:cNvSpPr>
            <a:spLocks noGrp="1"/>
          </p:cNvSpPr>
          <p:nvPr>
            <p:ph type="dt" sz="half" idx="10"/>
          </p:nvPr>
        </p:nvSpPr>
        <p:spPr/>
        <p:txBody>
          <a:bodyPr/>
          <a:lstStyle/>
          <a:p>
            <a:fld id="{65DBC3FA-FFAD-436B-97DE-D95D8E57D0DB}" type="datetime1">
              <a:rPr lang="fr-FR" smtClean="0"/>
              <a:pPr/>
              <a:t>18/03/2020</a:t>
            </a:fld>
            <a:endParaRPr lang="fr-FR"/>
          </a:p>
        </p:txBody>
      </p:sp>
      <p:sp>
        <p:nvSpPr>
          <p:cNvPr id="11" name="Espace réservé du numéro de diapositive 10"/>
          <p:cNvSpPr>
            <a:spLocks noGrp="1"/>
          </p:cNvSpPr>
          <p:nvPr>
            <p:ph type="sldNum" sz="quarter" idx="12"/>
          </p:nvPr>
        </p:nvSpPr>
        <p:spPr/>
        <p:txBody>
          <a:bodyPr/>
          <a:lstStyle/>
          <a:p>
            <a:fld id="{15DD9D23-6D44-4FAA-A330-2237862EF4A5}" type="slidenum">
              <a:rPr lang="fr-FR" smtClean="0"/>
              <a:pPr/>
              <a:t>21</a:t>
            </a:fld>
            <a:endParaRPr lang="fr-FR"/>
          </a:p>
        </p:txBody>
      </p:sp>
      <p:sp>
        <p:nvSpPr>
          <p:cNvPr id="12" name="Espace réservé du pied de page 11"/>
          <p:cNvSpPr>
            <a:spLocks noGrp="1"/>
          </p:cNvSpPr>
          <p:nvPr>
            <p:ph type="ftr" sz="quarter" idx="11"/>
          </p:nvPr>
        </p:nvSpPr>
        <p:spPr/>
        <p:txBody>
          <a:bodyPr/>
          <a:lstStyle/>
          <a:p>
            <a:r>
              <a:rPr lang="fr-FR" smtClean="0"/>
              <a:t>Année universitaire 2019-2020</a:t>
            </a:r>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1. Définition</a:t>
            </a:r>
          </a:p>
        </p:txBody>
      </p:sp>
      <p:sp>
        <p:nvSpPr>
          <p:cNvPr id="7" name="ZoneTexte 6"/>
          <p:cNvSpPr txBox="1"/>
          <p:nvPr/>
        </p:nvSpPr>
        <p:spPr>
          <a:xfrm>
            <a:off x="428596" y="1962401"/>
            <a:ext cx="7358114" cy="3323987"/>
          </a:xfrm>
          <a:prstGeom prst="rect">
            <a:avLst/>
          </a:prstGeom>
          <a:solidFill>
            <a:schemeClr val="accent1">
              <a:lumMod val="20000"/>
              <a:lumOff val="80000"/>
            </a:schemeClr>
          </a:solidFill>
        </p:spPr>
        <p:txBody>
          <a:bodyPr wrap="square" rtlCol="0">
            <a:spAutoFit/>
          </a:bodyPr>
          <a:lstStyle/>
          <a:p>
            <a:pPr algn="ctr">
              <a:lnSpc>
                <a:spcPct val="150000"/>
              </a:lnSpc>
            </a:pPr>
            <a:r>
              <a:rPr lang="fr-FR" sz="2800" dirty="0" smtClean="0"/>
              <a:t>La Gestion Budgétaire </a:t>
            </a:r>
          </a:p>
          <a:p>
            <a:pPr algn="ctr">
              <a:lnSpc>
                <a:spcPct val="150000"/>
              </a:lnSpc>
            </a:pPr>
            <a:r>
              <a:rPr lang="fr-FR" sz="2800" dirty="0" smtClean="0"/>
              <a:t>est un mode de gestion consistant à traduire en programmes d’actions chiffrés, appelés </a:t>
            </a:r>
            <a:r>
              <a:rPr lang="fr-FR" sz="2800" b="1" dirty="0" smtClean="0"/>
              <a:t>budgets</a:t>
            </a:r>
            <a:r>
              <a:rPr lang="fr-FR" sz="2800" dirty="0" smtClean="0"/>
              <a:t>, les décisions prises par la direction avec la participation des responsables.</a:t>
            </a:r>
            <a:endParaRPr lang="fr-FR" sz="2800" dirty="0"/>
          </a:p>
        </p:txBody>
      </p:sp>
      <p:sp>
        <p:nvSpPr>
          <p:cNvPr id="8" name="Espace réservé de la date 7"/>
          <p:cNvSpPr>
            <a:spLocks noGrp="1"/>
          </p:cNvSpPr>
          <p:nvPr>
            <p:ph type="dt" sz="half" idx="10"/>
          </p:nvPr>
        </p:nvSpPr>
        <p:spPr/>
        <p:txBody>
          <a:bodyPr/>
          <a:lstStyle/>
          <a:p>
            <a:fld id="{C54C552B-BBE1-4991-A56C-7977AD880218}" type="datetime1">
              <a:rPr lang="fr-FR" smtClean="0"/>
              <a:pPr/>
              <a:t>18/03/2020</a:t>
            </a:fld>
            <a:endParaRPr lang="fr-FR"/>
          </a:p>
        </p:txBody>
      </p:sp>
      <p:sp>
        <p:nvSpPr>
          <p:cNvPr id="11" name="Espace réservé du numéro de diapositive 10"/>
          <p:cNvSpPr>
            <a:spLocks noGrp="1"/>
          </p:cNvSpPr>
          <p:nvPr>
            <p:ph type="sldNum" sz="quarter" idx="12"/>
          </p:nvPr>
        </p:nvSpPr>
        <p:spPr/>
        <p:txBody>
          <a:bodyPr/>
          <a:lstStyle/>
          <a:p>
            <a:fld id="{15DD9D23-6D44-4FAA-A330-2237862EF4A5}" type="slidenum">
              <a:rPr lang="fr-FR" smtClean="0"/>
              <a:pPr/>
              <a:t>22</a:t>
            </a:fld>
            <a:endParaRPr lang="fr-FR"/>
          </a:p>
        </p:txBody>
      </p:sp>
      <p:sp>
        <p:nvSpPr>
          <p:cNvPr id="12" name="Espace réservé du pied de page 11"/>
          <p:cNvSpPr>
            <a:spLocks noGrp="1"/>
          </p:cNvSpPr>
          <p:nvPr>
            <p:ph type="ftr" sz="quarter" idx="11"/>
          </p:nvPr>
        </p:nvSpPr>
        <p:spPr/>
        <p:txBody>
          <a:bodyPr/>
          <a:lstStyle/>
          <a:p>
            <a:r>
              <a:rPr lang="fr-FR" smtClean="0"/>
              <a:t>Année universitaire 2019-2020</a:t>
            </a:r>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1. Définition</a:t>
            </a:r>
          </a:p>
        </p:txBody>
      </p:sp>
      <p:sp>
        <p:nvSpPr>
          <p:cNvPr id="5" name="Text Box 3"/>
          <p:cNvSpPr txBox="1">
            <a:spLocks noChangeArrowheads="1"/>
          </p:cNvSpPr>
          <p:nvPr/>
        </p:nvSpPr>
        <p:spPr bwMode="auto">
          <a:xfrm>
            <a:off x="214283" y="1428736"/>
            <a:ext cx="7643866" cy="3477875"/>
          </a:xfrm>
          <a:prstGeom prst="rect">
            <a:avLst/>
          </a:prstGeom>
          <a:solidFill>
            <a:schemeClr val="bg1"/>
          </a:solidFill>
          <a:ln w="9525">
            <a:noFill/>
            <a:miter lim="800000"/>
            <a:headEnd/>
            <a:tailEnd/>
          </a:ln>
          <a:effectLst/>
        </p:spPr>
        <p:txBody>
          <a:bodyPr wrap="square">
            <a:spAutoFit/>
          </a:bodyPr>
          <a:lstStyle/>
          <a:p>
            <a:pPr algn="ctr">
              <a:buClr>
                <a:schemeClr val="accent1"/>
              </a:buClr>
              <a:buFont typeface="Wingdings" pitchFamily="2" charset="2"/>
              <a:buNone/>
            </a:pPr>
            <a:r>
              <a:rPr lang="fr-FR" sz="2800" b="1" u="sng" dirty="0"/>
              <a:t>Acteurs</a:t>
            </a:r>
          </a:p>
          <a:p>
            <a:pPr algn="ctr">
              <a:buClr>
                <a:schemeClr val="accent1"/>
              </a:buClr>
              <a:buFont typeface="Wingdings" pitchFamily="2" charset="2"/>
              <a:buNone/>
            </a:pPr>
            <a:endParaRPr lang="fr-FR" sz="2400" dirty="0"/>
          </a:p>
          <a:p>
            <a:pPr algn="just">
              <a:buClr>
                <a:schemeClr val="accent1"/>
              </a:buClr>
              <a:buFont typeface="Wingdings" pitchFamily="2" charset="2"/>
              <a:buNone/>
            </a:pPr>
            <a:r>
              <a:rPr lang="fr-FR" sz="2400" dirty="0"/>
              <a:t>La direction générale		Stratégie</a:t>
            </a:r>
          </a:p>
          <a:p>
            <a:pPr algn="just">
              <a:buClr>
                <a:schemeClr val="accent1"/>
              </a:buClr>
              <a:buFont typeface="Wingdings" pitchFamily="2" charset="2"/>
              <a:buNone/>
            </a:pPr>
            <a:endParaRPr lang="fr-FR" sz="2400" dirty="0"/>
          </a:p>
          <a:p>
            <a:pPr algn="just">
              <a:buClr>
                <a:schemeClr val="accent1"/>
              </a:buClr>
              <a:buFont typeface="Wingdings" pitchFamily="2" charset="2"/>
              <a:buNone/>
            </a:pPr>
            <a:r>
              <a:rPr lang="fr-FR" sz="2400" dirty="0"/>
              <a:t>La direction financière		Business plan, </a:t>
            </a:r>
          </a:p>
          <a:p>
            <a:pPr algn="just">
              <a:buClr>
                <a:schemeClr val="accent1"/>
              </a:buClr>
              <a:buFont typeface="Wingdings" pitchFamily="2" charset="2"/>
              <a:buNone/>
            </a:pPr>
            <a:r>
              <a:rPr lang="fr-FR" sz="2400" dirty="0"/>
              <a:t>                                                      Elaboration du R</a:t>
            </a:r>
            <a:r>
              <a:rPr lang="fr-FR" sz="2400" dirty="0" smtClean="0"/>
              <a:t>eporting </a:t>
            </a:r>
            <a:endParaRPr lang="fr-FR" sz="2400" dirty="0"/>
          </a:p>
          <a:p>
            <a:pPr algn="just">
              <a:buClr>
                <a:schemeClr val="accent1"/>
              </a:buClr>
              <a:buFont typeface="Wingdings" pitchFamily="2" charset="2"/>
              <a:buNone/>
            </a:pPr>
            <a:r>
              <a:rPr lang="fr-FR" sz="2400" dirty="0"/>
              <a:t>                                                      Suivi de performance</a:t>
            </a:r>
          </a:p>
          <a:p>
            <a:pPr algn="just">
              <a:buClr>
                <a:schemeClr val="accent1"/>
              </a:buClr>
              <a:buFont typeface="Wingdings" pitchFamily="2" charset="2"/>
              <a:buNone/>
            </a:pPr>
            <a:endParaRPr lang="fr-FR" sz="2400" dirty="0"/>
          </a:p>
          <a:p>
            <a:pPr algn="just">
              <a:buClr>
                <a:schemeClr val="accent1"/>
              </a:buClr>
              <a:buFont typeface="Wingdings" pitchFamily="2" charset="2"/>
              <a:buNone/>
            </a:pPr>
            <a:r>
              <a:rPr lang="fr-FR" sz="2400" dirty="0"/>
              <a:t>Toutes les autres directions	Elaboration des budgets</a:t>
            </a:r>
          </a:p>
        </p:txBody>
      </p:sp>
      <p:sp>
        <p:nvSpPr>
          <p:cNvPr id="7" name="Text Box 11"/>
          <p:cNvSpPr txBox="1">
            <a:spLocks noChangeArrowheads="1"/>
          </p:cNvSpPr>
          <p:nvPr/>
        </p:nvSpPr>
        <p:spPr bwMode="auto">
          <a:xfrm>
            <a:off x="2017713" y="5532424"/>
            <a:ext cx="4608512" cy="850900"/>
          </a:xfrm>
          <a:prstGeom prst="rect">
            <a:avLst/>
          </a:prstGeom>
          <a:noFill/>
          <a:ln w="28575">
            <a:solidFill>
              <a:srgbClr val="CC3300"/>
            </a:solidFill>
            <a:miter lim="800000"/>
            <a:headEnd/>
            <a:tailEnd/>
          </a:ln>
          <a:effectLst/>
        </p:spPr>
        <p:txBody>
          <a:bodyPr>
            <a:spAutoFit/>
          </a:bodyPr>
          <a:lstStyle/>
          <a:p>
            <a:pPr algn="ctr">
              <a:spcBef>
                <a:spcPct val="50000"/>
              </a:spcBef>
            </a:pPr>
            <a:r>
              <a:rPr lang="fr-FR" sz="2400" b="1"/>
              <a:t>La gestion budgétaire concerne toute l’entreprise</a:t>
            </a:r>
          </a:p>
        </p:txBody>
      </p:sp>
      <p:sp>
        <p:nvSpPr>
          <p:cNvPr id="8" name="AutoShape 12"/>
          <p:cNvSpPr>
            <a:spLocks noChangeArrowheads="1"/>
          </p:cNvSpPr>
          <p:nvPr/>
        </p:nvSpPr>
        <p:spPr bwMode="auto">
          <a:xfrm>
            <a:off x="3384550" y="4956161"/>
            <a:ext cx="1944688" cy="504825"/>
          </a:xfrm>
          <a:prstGeom prst="downArrowCallout">
            <a:avLst>
              <a:gd name="adj1" fmla="val 95913"/>
              <a:gd name="adj2" fmla="val 91615"/>
              <a:gd name="adj3" fmla="val 47060"/>
              <a:gd name="adj4" fmla="val 18866"/>
            </a:avLst>
          </a:prstGeom>
          <a:solidFill>
            <a:schemeClr val="accent1"/>
          </a:solidFill>
          <a:ln w="9525">
            <a:solidFill>
              <a:schemeClr val="tx1"/>
            </a:solidFill>
            <a:miter lim="800000"/>
            <a:headEnd/>
            <a:tailEnd/>
          </a:ln>
          <a:effectLst/>
        </p:spPr>
        <p:txBody>
          <a:bodyPr wrap="none" anchor="ctr"/>
          <a:lstStyle/>
          <a:p>
            <a:endParaRPr lang="fr-FR"/>
          </a:p>
        </p:txBody>
      </p:sp>
      <p:sp>
        <p:nvSpPr>
          <p:cNvPr id="11" name="Espace réservé de la date 10"/>
          <p:cNvSpPr>
            <a:spLocks noGrp="1"/>
          </p:cNvSpPr>
          <p:nvPr>
            <p:ph type="dt" sz="half" idx="10"/>
          </p:nvPr>
        </p:nvSpPr>
        <p:spPr/>
        <p:txBody>
          <a:bodyPr/>
          <a:lstStyle/>
          <a:p>
            <a:fld id="{B9A9EEE0-8738-4645-9D3B-FE88CE2DA7AB}" type="datetime1">
              <a:rPr lang="fr-FR" smtClean="0"/>
              <a:pPr/>
              <a:t>18/03/2020</a:t>
            </a:fld>
            <a:endParaRPr lang="fr-FR"/>
          </a:p>
        </p:txBody>
      </p:sp>
      <p:sp>
        <p:nvSpPr>
          <p:cNvPr id="12" name="Espace réservé du numéro de diapositive 11"/>
          <p:cNvSpPr>
            <a:spLocks noGrp="1"/>
          </p:cNvSpPr>
          <p:nvPr>
            <p:ph type="sldNum" sz="quarter" idx="12"/>
          </p:nvPr>
        </p:nvSpPr>
        <p:spPr/>
        <p:txBody>
          <a:bodyPr/>
          <a:lstStyle/>
          <a:p>
            <a:fld id="{15DD9D23-6D44-4FAA-A330-2237862EF4A5}" type="slidenum">
              <a:rPr lang="fr-FR" smtClean="0"/>
              <a:pPr/>
              <a:t>23</a:t>
            </a:fld>
            <a:endParaRPr lang="fr-FR"/>
          </a:p>
        </p:txBody>
      </p:sp>
      <p:sp>
        <p:nvSpPr>
          <p:cNvPr id="13" name="Espace réservé du pied de page 12"/>
          <p:cNvSpPr>
            <a:spLocks noGrp="1"/>
          </p:cNvSpPr>
          <p:nvPr>
            <p:ph type="ftr" sz="quarter" idx="11"/>
          </p:nvPr>
        </p:nvSpPr>
        <p:spPr/>
        <p:txBody>
          <a:bodyPr/>
          <a:lstStyle/>
          <a:p>
            <a:r>
              <a:rPr lang="fr-FR" smtClean="0"/>
              <a:t>Année universitaire 2019-2020</a:t>
            </a: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1. Définition</a:t>
            </a:r>
          </a:p>
        </p:txBody>
      </p:sp>
      <p:sp>
        <p:nvSpPr>
          <p:cNvPr id="5" name="Text Box 3"/>
          <p:cNvSpPr txBox="1">
            <a:spLocks noChangeArrowheads="1"/>
          </p:cNvSpPr>
          <p:nvPr/>
        </p:nvSpPr>
        <p:spPr bwMode="auto">
          <a:xfrm>
            <a:off x="765711" y="1571612"/>
            <a:ext cx="6592371" cy="519113"/>
          </a:xfrm>
          <a:prstGeom prst="rect">
            <a:avLst/>
          </a:prstGeom>
          <a:solidFill>
            <a:schemeClr val="bg1"/>
          </a:solidFill>
          <a:ln w="9525">
            <a:noFill/>
            <a:miter lim="800000"/>
            <a:headEnd/>
            <a:tailEnd/>
          </a:ln>
          <a:effectLst/>
        </p:spPr>
        <p:txBody>
          <a:bodyPr wrap="square">
            <a:spAutoFit/>
          </a:bodyPr>
          <a:lstStyle/>
          <a:p>
            <a:pPr algn="ctr">
              <a:buClr>
                <a:schemeClr val="accent1"/>
              </a:buClr>
              <a:buFont typeface="Wingdings" pitchFamily="2" charset="2"/>
              <a:buNone/>
            </a:pPr>
            <a:r>
              <a:rPr lang="fr-FR" sz="2800" b="1" u="sng" dirty="0"/>
              <a:t>Processus budgétaire</a:t>
            </a:r>
            <a:endParaRPr lang="fr-FR" sz="2400" dirty="0"/>
          </a:p>
        </p:txBody>
      </p:sp>
      <p:sp>
        <p:nvSpPr>
          <p:cNvPr id="7" name="AutoShape 10"/>
          <p:cNvSpPr>
            <a:spLocks noChangeArrowheads="1"/>
          </p:cNvSpPr>
          <p:nvPr/>
        </p:nvSpPr>
        <p:spPr bwMode="auto">
          <a:xfrm>
            <a:off x="217488" y="2651112"/>
            <a:ext cx="2049277" cy="1081088"/>
          </a:xfrm>
          <a:prstGeom prst="homePlate">
            <a:avLst>
              <a:gd name="adj" fmla="val 61601"/>
            </a:avLst>
          </a:prstGeom>
          <a:noFill/>
          <a:ln w="38100">
            <a:solidFill>
              <a:schemeClr val="accent1"/>
            </a:solidFill>
            <a:miter lim="800000"/>
            <a:headEnd/>
            <a:tailEnd/>
          </a:ln>
          <a:effectLst/>
        </p:spPr>
        <p:txBody>
          <a:bodyPr wrap="none" anchor="ctr"/>
          <a:lstStyle/>
          <a:p>
            <a:endParaRPr lang="fr-FR"/>
          </a:p>
        </p:txBody>
      </p:sp>
      <p:sp>
        <p:nvSpPr>
          <p:cNvPr id="8" name="AutoShape 11"/>
          <p:cNvSpPr>
            <a:spLocks noChangeArrowheads="1"/>
          </p:cNvSpPr>
          <p:nvPr/>
        </p:nvSpPr>
        <p:spPr bwMode="auto">
          <a:xfrm>
            <a:off x="2786050" y="2579675"/>
            <a:ext cx="2400139" cy="1152525"/>
          </a:xfrm>
          <a:prstGeom prst="chevron">
            <a:avLst>
              <a:gd name="adj" fmla="val 60916"/>
            </a:avLst>
          </a:prstGeom>
          <a:noFill/>
          <a:ln w="38100">
            <a:solidFill>
              <a:schemeClr val="accent1"/>
            </a:solidFill>
            <a:miter lim="800000"/>
            <a:headEnd/>
            <a:tailEnd/>
          </a:ln>
          <a:effectLst/>
        </p:spPr>
        <p:txBody>
          <a:bodyPr wrap="none" anchor="ctr"/>
          <a:lstStyle/>
          <a:p>
            <a:endParaRPr lang="fr-FR"/>
          </a:p>
        </p:txBody>
      </p:sp>
      <p:sp>
        <p:nvSpPr>
          <p:cNvPr id="11" name="AutoShape 12"/>
          <p:cNvSpPr>
            <a:spLocks noChangeArrowheads="1"/>
          </p:cNvSpPr>
          <p:nvPr/>
        </p:nvSpPr>
        <p:spPr bwMode="auto">
          <a:xfrm>
            <a:off x="5715008" y="2579675"/>
            <a:ext cx="2350905" cy="1152525"/>
          </a:xfrm>
          <a:prstGeom prst="chevron">
            <a:avLst>
              <a:gd name="adj" fmla="val 60916"/>
            </a:avLst>
          </a:prstGeom>
          <a:noFill/>
          <a:ln w="38100">
            <a:solidFill>
              <a:schemeClr val="accent1"/>
            </a:solidFill>
            <a:miter lim="800000"/>
            <a:headEnd/>
            <a:tailEnd/>
          </a:ln>
          <a:effectLst/>
        </p:spPr>
        <p:txBody>
          <a:bodyPr wrap="none" anchor="ctr"/>
          <a:lstStyle/>
          <a:p>
            <a:endParaRPr lang="fr-FR"/>
          </a:p>
        </p:txBody>
      </p:sp>
      <p:sp>
        <p:nvSpPr>
          <p:cNvPr id="12" name="Text Box 13"/>
          <p:cNvSpPr txBox="1">
            <a:spLocks noChangeArrowheads="1"/>
          </p:cNvSpPr>
          <p:nvPr/>
        </p:nvSpPr>
        <p:spPr bwMode="auto">
          <a:xfrm>
            <a:off x="217488" y="2940037"/>
            <a:ext cx="1782744" cy="523220"/>
          </a:xfrm>
          <a:prstGeom prst="rect">
            <a:avLst/>
          </a:prstGeom>
          <a:noFill/>
          <a:ln w="9525">
            <a:noFill/>
            <a:miter lim="800000"/>
            <a:headEnd/>
            <a:tailEnd/>
          </a:ln>
          <a:effectLst/>
        </p:spPr>
        <p:txBody>
          <a:bodyPr wrap="square">
            <a:spAutoFit/>
          </a:bodyPr>
          <a:lstStyle/>
          <a:p>
            <a:pPr algn="ctr">
              <a:spcBef>
                <a:spcPct val="50000"/>
              </a:spcBef>
            </a:pPr>
            <a:r>
              <a:rPr lang="fr-FR" sz="2800" dirty="0"/>
              <a:t>Préparation</a:t>
            </a:r>
          </a:p>
        </p:txBody>
      </p:sp>
      <p:sp>
        <p:nvSpPr>
          <p:cNvPr id="13" name="Text Box 14"/>
          <p:cNvSpPr txBox="1">
            <a:spLocks noChangeArrowheads="1"/>
          </p:cNvSpPr>
          <p:nvPr/>
        </p:nvSpPr>
        <p:spPr bwMode="auto">
          <a:xfrm>
            <a:off x="3428992" y="2940037"/>
            <a:ext cx="1717094" cy="519113"/>
          </a:xfrm>
          <a:prstGeom prst="rect">
            <a:avLst/>
          </a:prstGeom>
          <a:noFill/>
          <a:ln w="9525">
            <a:noFill/>
            <a:miter lim="800000"/>
            <a:headEnd/>
            <a:tailEnd/>
          </a:ln>
          <a:effectLst/>
        </p:spPr>
        <p:txBody>
          <a:bodyPr wrap="square">
            <a:spAutoFit/>
          </a:bodyPr>
          <a:lstStyle/>
          <a:p>
            <a:pPr algn="ctr">
              <a:spcBef>
                <a:spcPct val="50000"/>
              </a:spcBef>
            </a:pPr>
            <a:r>
              <a:rPr lang="fr-FR" sz="2800" dirty="0"/>
              <a:t>Elaboration</a:t>
            </a:r>
          </a:p>
        </p:txBody>
      </p:sp>
      <p:sp>
        <p:nvSpPr>
          <p:cNvPr id="14" name="Text Box 15"/>
          <p:cNvSpPr txBox="1">
            <a:spLocks noChangeArrowheads="1"/>
          </p:cNvSpPr>
          <p:nvPr/>
        </p:nvSpPr>
        <p:spPr bwMode="auto">
          <a:xfrm>
            <a:off x="6357950" y="2867012"/>
            <a:ext cx="1662137" cy="519113"/>
          </a:xfrm>
          <a:prstGeom prst="rect">
            <a:avLst/>
          </a:prstGeom>
          <a:noFill/>
          <a:ln w="9525">
            <a:noFill/>
            <a:miter lim="800000"/>
            <a:headEnd/>
            <a:tailEnd/>
          </a:ln>
          <a:effectLst/>
        </p:spPr>
        <p:txBody>
          <a:bodyPr wrap="square">
            <a:spAutoFit/>
          </a:bodyPr>
          <a:lstStyle/>
          <a:p>
            <a:pPr algn="ctr">
              <a:spcBef>
                <a:spcPct val="50000"/>
              </a:spcBef>
            </a:pPr>
            <a:r>
              <a:rPr lang="fr-FR" sz="2800" dirty="0"/>
              <a:t>Evaluation</a:t>
            </a:r>
          </a:p>
        </p:txBody>
      </p:sp>
      <p:sp>
        <p:nvSpPr>
          <p:cNvPr id="15" name="Text Box 16"/>
          <p:cNvSpPr txBox="1">
            <a:spLocks noChangeArrowheads="1"/>
          </p:cNvSpPr>
          <p:nvPr/>
        </p:nvSpPr>
        <p:spPr bwMode="auto">
          <a:xfrm>
            <a:off x="217488" y="4019537"/>
            <a:ext cx="2068496" cy="1938992"/>
          </a:xfrm>
          <a:prstGeom prst="rect">
            <a:avLst/>
          </a:prstGeom>
          <a:solidFill>
            <a:srgbClr val="CCFFFF">
              <a:alpha val="62000"/>
            </a:srgbClr>
          </a:solidFill>
          <a:ln w="9525">
            <a:noFill/>
            <a:miter lim="800000"/>
            <a:headEnd/>
            <a:tailEnd/>
          </a:ln>
          <a:effectLst/>
        </p:spPr>
        <p:txBody>
          <a:bodyPr wrap="square">
            <a:spAutoFit/>
          </a:bodyPr>
          <a:lstStyle/>
          <a:p>
            <a:pPr algn="just">
              <a:spcBef>
                <a:spcPct val="50000"/>
              </a:spcBef>
              <a:buFontTx/>
              <a:buChar char="-"/>
            </a:pPr>
            <a:r>
              <a:rPr lang="fr-FR" sz="2000" b="1" dirty="0"/>
              <a:t> Orientations stratégiques;</a:t>
            </a:r>
          </a:p>
          <a:p>
            <a:pPr algn="just">
              <a:spcBef>
                <a:spcPct val="50000"/>
              </a:spcBef>
              <a:buFontTx/>
              <a:buChar char="-"/>
            </a:pPr>
            <a:r>
              <a:rPr lang="fr-FR" sz="2000" b="1" dirty="0"/>
              <a:t> Business plan;</a:t>
            </a:r>
          </a:p>
          <a:p>
            <a:pPr>
              <a:spcBef>
                <a:spcPct val="50000"/>
              </a:spcBef>
              <a:buFontTx/>
              <a:buChar char="-"/>
            </a:pPr>
            <a:r>
              <a:rPr lang="fr-FR" sz="2000" b="1" dirty="0"/>
              <a:t> Note de cadrage budgétaire.</a:t>
            </a:r>
          </a:p>
        </p:txBody>
      </p:sp>
      <p:sp>
        <p:nvSpPr>
          <p:cNvPr id="16" name="Text Box 17"/>
          <p:cNvSpPr txBox="1">
            <a:spLocks noChangeArrowheads="1"/>
          </p:cNvSpPr>
          <p:nvPr/>
        </p:nvSpPr>
        <p:spPr bwMode="auto">
          <a:xfrm>
            <a:off x="2952750" y="4019537"/>
            <a:ext cx="2047878" cy="1938992"/>
          </a:xfrm>
          <a:prstGeom prst="rect">
            <a:avLst/>
          </a:prstGeom>
          <a:solidFill>
            <a:srgbClr val="CCFFFF">
              <a:alpha val="62000"/>
            </a:srgbClr>
          </a:solidFill>
          <a:ln w="9525">
            <a:noFill/>
            <a:miter lim="800000"/>
            <a:headEnd/>
            <a:tailEnd/>
          </a:ln>
          <a:effectLst/>
        </p:spPr>
        <p:txBody>
          <a:bodyPr wrap="square">
            <a:spAutoFit/>
          </a:bodyPr>
          <a:lstStyle/>
          <a:p>
            <a:pPr algn="just">
              <a:spcBef>
                <a:spcPct val="50000"/>
              </a:spcBef>
              <a:buFontTx/>
              <a:buChar char="-"/>
            </a:pPr>
            <a:r>
              <a:rPr lang="fr-FR" sz="2000" b="1" dirty="0"/>
              <a:t> Elaboration de budget par centre;</a:t>
            </a:r>
          </a:p>
          <a:p>
            <a:pPr algn="just">
              <a:spcBef>
                <a:spcPct val="50000"/>
              </a:spcBef>
              <a:buFontTx/>
              <a:buChar char="-"/>
            </a:pPr>
            <a:r>
              <a:rPr lang="fr-FR" sz="2000" b="1" dirty="0"/>
              <a:t> Consolidation;</a:t>
            </a:r>
          </a:p>
          <a:p>
            <a:pPr algn="just">
              <a:spcBef>
                <a:spcPct val="50000"/>
              </a:spcBef>
              <a:buFontTx/>
              <a:buChar char="-"/>
            </a:pPr>
            <a:r>
              <a:rPr lang="fr-FR" sz="2000" b="1" dirty="0"/>
              <a:t> Approbation.</a:t>
            </a:r>
          </a:p>
        </p:txBody>
      </p:sp>
      <p:sp>
        <p:nvSpPr>
          <p:cNvPr id="17" name="Text Box 18"/>
          <p:cNvSpPr txBox="1">
            <a:spLocks noChangeArrowheads="1"/>
          </p:cNvSpPr>
          <p:nvPr/>
        </p:nvSpPr>
        <p:spPr bwMode="auto">
          <a:xfrm>
            <a:off x="5715008" y="4019537"/>
            <a:ext cx="2088938" cy="1616075"/>
          </a:xfrm>
          <a:prstGeom prst="rect">
            <a:avLst/>
          </a:prstGeom>
          <a:solidFill>
            <a:srgbClr val="CCFFFF">
              <a:alpha val="62000"/>
            </a:srgbClr>
          </a:solidFill>
          <a:ln w="9525">
            <a:noFill/>
            <a:miter lim="800000"/>
            <a:headEnd/>
            <a:tailEnd/>
          </a:ln>
          <a:effectLst/>
        </p:spPr>
        <p:txBody>
          <a:bodyPr wrap="square">
            <a:spAutoFit/>
          </a:bodyPr>
          <a:lstStyle/>
          <a:p>
            <a:pPr algn="just">
              <a:spcBef>
                <a:spcPct val="50000"/>
              </a:spcBef>
              <a:buFontTx/>
              <a:buChar char="-"/>
            </a:pPr>
            <a:r>
              <a:rPr lang="fr-FR" sz="2000" b="1" dirty="0"/>
              <a:t> Reporting; </a:t>
            </a:r>
          </a:p>
          <a:p>
            <a:pPr algn="just">
              <a:spcBef>
                <a:spcPct val="50000"/>
              </a:spcBef>
              <a:buFontTx/>
              <a:buChar char="-"/>
            </a:pPr>
            <a:r>
              <a:rPr lang="fr-FR" sz="2000" b="1" dirty="0"/>
              <a:t> Suivi des performances.</a:t>
            </a:r>
          </a:p>
          <a:p>
            <a:pPr algn="just">
              <a:spcBef>
                <a:spcPct val="50000"/>
              </a:spcBef>
            </a:pPr>
            <a:endParaRPr lang="fr-FR" sz="2000" b="1" dirty="0"/>
          </a:p>
        </p:txBody>
      </p:sp>
      <p:sp>
        <p:nvSpPr>
          <p:cNvPr id="18" name="Espace réservé de la date 17"/>
          <p:cNvSpPr>
            <a:spLocks noGrp="1"/>
          </p:cNvSpPr>
          <p:nvPr>
            <p:ph type="dt" sz="half" idx="10"/>
          </p:nvPr>
        </p:nvSpPr>
        <p:spPr/>
        <p:txBody>
          <a:bodyPr/>
          <a:lstStyle/>
          <a:p>
            <a:fld id="{D9EF61DA-9999-4779-AE15-C3FF4493579E}" type="datetime1">
              <a:rPr lang="fr-FR" smtClean="0"/>
              <a:pPr/>
              <a:t>18/03/2020</a:t>
            </a:fld>
            <a:endParaRPr lang="fr-FR"/>
          </a:p>
        </p:txBody>
      </p:sp>
      <p:sp>
        <p:nvSpPr>
          <p:cNvPr id="19" name="Espace réservé du numéro de diapositive 18"/>
          <p:cNvSpPr>
            <a:spLocks noGrp="1"/>
          </p:cNvSpPr>
          <p:nvPr>
            <p:ph type="sldNum" sz="quarter" idx="12"/>
          </p:nvPr>
        </p:nvSpPr>
        <p:spPr/>
        <p:txBody>
          <a:bodyPr/>
          <a:lstStyle/>
          <a:p>
            <a:fld id="{15DD9D23-6D44-4FAA-A330-2237862EF4A5}" type="slidenum">
              <a:rPr lang="fr-FR" smtClean="0"/>
              <a:pPr/>
              <a:t>24</a:t>
            </a:fld>
            <a:endParaRPr lang="fr-FR"/>
          </a:p>
        </p:txBody>
      </p:sp>
      <p:sp>
        <p:nvSpPr>
          <p:cNvPr id="20" name="Espace réservé du pied de page 19"/>
          <p:cNvSpPr>
            <a:spLocks noGrp="1"/>
          </p:cNvSpPr>
          <p:nvPr>
            <p:ph type="ftr" sz="quarter" idx="11"/>
          </p:nvPr>
        </p:nvSpPr>
        <p:spPr/>
        <p:txBody>
          <a:bodyPr/>
          <a:lstStyle/>
          <a:p>
            <a:r>
              <a:rPr lang="fr-FR" smtClean="0"/>
              <a:t>Année universitaire 2019-2020</a:t>
            </a:r>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1. Définition</a:t>
            </a:r>
          </a:p>
        </p:txBody>
      </p:sp>
      <p:graphicFrame>
        <p:nvGraphicFramePr>
          <p:cNvPr id="14" name="Diagramme 13"/>
          <p:cNvGraphicFramePr/>
          <p:nvPr/>
        </p:nvGraphicFramePr>
        <p:xfrm>
          <a:off x="1214414" y="1928802"/>
          <a:ext cx="5643602" cy="4714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ZoneTexte 6"/>
          <p:cNvSpPr txBox="1"/>
          <p:nvPr/>
        </p:nvSpPr>
        <p:spPr>
          <a:xfrm>
            <a:off x="2071670" y="1285860"/>
            <a:ext cx="3857652" cy="461665"/>
          </a:xfrm>
          <a:prstGeom prst="rect">
            <a:avLst/>
          </a:prstGeom>
          <a:solidFill>
            <a:schemeClr val="accent1">
              <a:lumMod val="20000"/>
              <a:lumOff val="80000"/>
            </a:schemeClr>
          </a:solidFill>
        </p:spPr>
        <p:txBody>
          <a:bodyPr wrap="square" rtlCol="0">
            <a:spAutoFit/>
          </a:bodyPr>
          <a:lstStyle/>
          <a:p>
            <a:pPr algn="ctr"/>
            <a:r>
              <a:rPr lang="fr-FR" sz="2400" b="1" dirty="0" smtClean="0"/>
              <a:t>Construction des budgets</a:t>
            </a:r>
            <a:endParaRPr lang="fr-FR" sz="2400" b="1" dirty="0"/>
          </a:p>
        </p:txBody>
      </p:sp>
      <p:sp>
        <p:nvSpPr>
          <p:cNvPr id="8" name="Espace réservé de la date 7"/>
          <p:cNvSpPr>
            <a:spLocks noGrp="1"/>
          </p:cNvSpPr>
          <p:nvPr>
            <p:ph type="dt" sz="half" idx="10"/>
          </p:nvPr>
        </p:nvSpPr>
        <p:spPr/>
        <p:txBody>
          <a:bodyPr/>
          <a:lstStyle/>
          <a:p>
            <a:fld id="{AF91B5B1-654B-4A25-ACBB-4B324EEA0910}" type="datetime1">
              <a:rPr lang="fr-FR" smtClean="0"/>
              <a:pPr/>
              <a:t>18/03/2020</a:t>
            </a:fld>
            <a:endParaRPr lang="fr-FR"/>
          </a:p>
        </p:txBody>
      </p:sp>
      <p:sp>
        <p:nvSpPr>
          <p:cNvPr id="11" name="Espace réservé du numéro de diapositive 10"/>
          <p:cNvSpPr>
            <a:spLocks noGrp="1"/>
          </p:cNvSpPr>
          <p:nvPr>
            <p:ph type="sldNum" sz="quarter" idx="12"/>
          </p:nvPr>
        </p:nvSpPr>
        <p:spPr/>
        <p:txBody>
          <a:bodyPr/>
          <a:lstStyle/>
          <a:p>
            <a:fld id="{15DD9D23-6D44-4FAA-A330-2237862EF4A5}" type="slidenum">
              <a:rPr lang="fr-FR" smtClean="0"/>
              <a:pPr/>
              <a:t>25</a:t>
            </a:fld>
            <a:endParaRPr lang="fr-FR"/>
          </a:p>
        </p:txBody>
      </p:sp>
      <p:sp>
        <p:nvSpPr>
          <p:cNvPr id="12" name="Espace réservé du pied de page 11"/>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 Budget de ventes</a:t>
            </a:r>
          </a:p>
        </p:txBody>
      </p:sp>
      <p:graphicFrame>
        <p:nvGraphicFramePr>
          <p:cNvPr id="5" name="Diagramme 4"/>
          <p:cNvGraphicFramePr/>
          <p:nvPr/>
        </p:nvGraphicFramePr>
        <p:xfrm>
          <a:off x="357158" y="1357298"/>
          <a:ext cx="7500990" cy="4849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space réservé de la date 6"/>
          <p:cNvSpPr>
            <a:spLocks noGrp="1"/>
          </p:cNvSpPr>
          <p:nvPr>
            <p:ph type="dt" sz="half" idx="10"/>
          </p:nvPr>
        </p:nvSpPr>
        <p:spPr/>
        <p:txBody>
          <a:bodyPr/>
          <a:lstStyle/>
          <a:p>
            <a:fld id="{16144A2A-D2FA-4FF0-A76C-03B66923FB44}"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26</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5" name="ZoneTexte 4"/>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 Budget de ventes</a:t>
            </a:r>
          </a:p>
        </p:txBody>
      </p:sp>
      <p:graphicFrame>
        <p:nvGraphicFramePr>
          <p:cNvPr id="6" name="Diagramme 5"/>
          <p:cNvGraphicFramePr/>
          <p:nvPr/>
        </p:nvGraphicFramePr>
        <p:xfrm>
          <a:off x="-357222" y="1285860"/>
          <a:ext cx="8786874" cy="5572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space réservé de la date 6"/>
          <p:cNvSpPr>
            <a:spLocks noGrp="1"/>
          </p:cNvSpPr>
          <p:nvPr>
            <p:ph type="dt" sz="half" idx="10"/>
          </p:nvPr>
        </p:nvSpPr>
        <p:spPr/>
        <p:txBody>
          <a:bodyPr/>
          <a:lstStyle/>
          <a:p>
            <a:fld id="{A8AF7A06-EFFE-47CF-A7B9-2BE46FE6CF49}"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27</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5" name="ZoneTexte 4"/>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 Budget de ventes</a:t>
            </a:r>
          </a:p>
        </p:txBody>
      </p:sp>
      <p:sp>
        <p:nvSpPr>
          <p:cNvPr id="6" name="Text Box 4"/>
          <p:cNvSpPr txBox="1">
            <a:spLocks noChangeArrowheads="1"/>
          </p:cNvSpPr>
          <p:nvPr/>
        </p:nvSpPr>
        <p:spPr bwMode="auto">
          <a:xfrm>
            <a:off x="571471" y="1714488"/>
            <a:ext cx="7358115" cy="3416320"/>
          </a:xfrm>
          <a:prstGeom prst="rect">
            <a:avLst/>
          </a:prstGeom>
          <a:noFill/>
          <a:ln w="9525">
            <a:noFill/>
            <a:miter lim="800000"/>
            <a:headEnd/>
            <a:tailEnd/>
          </a:ln>
          <a:effectLst/>
        </p:spPr>
        <p:txBody>
          <a:bodyPr wrap="square">
            <a:spAutoFit/>
          </a:bodyPr>
          <a:lstStyle/>
          <a:p>
            <a:pPr algn="just"/>
            <a:r>
              <a:rPr lang="fr-FR" sz="2400" dirty="0"/>
              <a:t>Le contrôle budgétaire consiste à comparer les réalisations aux prévisions et à analyser les écarts afin d’en comprendre la cause pour y remédier (écart défavorable) ou pour d’en tirer avantage (écart favorable).</a:t>
            </a:r>
          </a:p>
          <a:p>
            <a:pPr algn="just"/>
            <a:endParaRPr lang="fr-FR" sz="2400" dirty="0"/>
          </a:p>
          <a:p>
            <a:pPr algn="just"/>
            <a:r>
              <a:rPr lang="fr-FR" sz="2400" dirty="0"/>
              <a:t>L’analyse des écarts peut soit porter sur un seul produit ou sur un porte feuille de produits.</a:t>
            </a:r>
          </a:p>
          <a:p>
            <a:pPr algn="just"/>
            <a:endParaRPr lang="fr-FR" sz="2400" dirty="0"/>
          </a:p>
          <a:p>
            <a:pPr algn="just"/>
            <a:r>
              <a:rPr lang="fr-FR" sz="2400" dirty="0"/>
              <a:t>	</a:t>
            </a:r>
            <a:r>
              <a:rPr lang="fr-FR" sz="2400" dirty="0">
                <a:sym typeface="Wingdings" pitchFamily="2" charset="2"/>
              </a:rPr>
              <a:t> </a:t>
            </a:r>
            <a:r>
              <a:rPr lang="fr-FR" sz="2400" dirty="0">
                <a:solidFill>
                  <a:srgbClr val="CC3300"/>
                </a:solidFill>
                <a:sym typeface="Wingdings" pitchFamily="2" charset="2"/>
              </a:rPr>
              <a:t>Application</a:t>
            </a:r>
            <a:endParaRPr lang="fr-FR" sz="2400" dirty="0">
              <a:solidFill>
                <a:srgbClr val="CC3300"/>
              </a:solidFill>
            </a:endParaRPr>
          </a:p>
        </p:txBody>
      </p:sp>
      <p:sp>
        <p:nvSpPr>
          <p:cNvPr id="7" name="Espace réservé de la date 6"/>
          <p:cNvSpPr>
            <a:spLocks noGrp="1"/>
          </p:cNvSpPr>
          <p:nvPr>
            <p:ph type="dt" sz="half" idx="10"/>
          </p:nvPr>
        </p:nvSpPr>
        <p:spPr/>
        <p:txBody>
          <a:bodyPr/>
          <a:lstStyle/>
          <a:p>
            <a:fld id="{1CC6D582-A9D1-4EB8-8E98-711611EF1EAF}"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28</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5" name="ZoneTexte 4"/>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 Budget de ventes</a:t>
            </a:r>
          </a:p>
        </p:txBody>
      </p:sp>
      <p:sp>
        <p:nvSpPr>
          <p:cNvPr id="6" name="Text Box 4"/>
          <p:cNvSpPr txBox="1">
            <a:spLocks noChangeArrowheads="1"/>
          </p:cNvSpPr>
          <p:nvPr/>
        </p:nvSpPr>
        <p:spPr bwMode="auto">
          <a:xfrm>
            <a:off x="77814" y="1142984"/>
            <a:ext cx="7994648" cy="2246769"/>
          </a:xfrm>
          <a:prstGeom prst="rect">
            <a:avLst/>
          </a:prstGeom>
          <a:solidFill>
            <a:schemeClr val="bg1"/>
          </a:solidFill>
          <a:ln w="9525">
            <a:noFill/>
            <a:miter lim="800000"/>
            <a:headEnd/>
            <a:tailEnd/>
          </a:ln>
          <a:effectLst/>
        </p:spPr>
        <p:txBody>
          <a:bodyPr wrap="square">
            <a:spAutoFit/>
          </a:bodyPr>
          <a:lstStyle/>
          <a:p>
            <a:pPr algn="ctr"/>
            <a:r>
              <a:rPr lang="fr-FR" sz="2500" b="1" u="sng" dirty="0">
                <a:solidFill>
                  <a:srgbClr val="CC3300"/>
                </a:solidFill>
                <a:sym typeface="Wingdings" pitchFamily="2" charset="2"/>
              </a:rPr>
              <a:t>Application: analyse des écarts sur un seul produit</a:t>
            </a:r>
          </a:p>
          <a:p>
            <a:pPr algn="just"/>
            <a:r>
              <a:rPr lang="fr-FR" sz="2300" dirty="0"/>
              <a:t>La société « Alpha » avait prévu de vendre 10 000 produits avec </a:t>
            </a:r>
            <a:r>
              <a:rPr lang="fr-FR" sz="2300" dirty="0" smtClean="0"/>
              <a:t>un </a:t>
            </a:r>
            <a:r>
              <a:rPr lang="fr-FR" sz="2300" dirty="0" err="1" smtClean="0"/>
              <a:t>pv</a:t>
            </a:r>
            <a:r>
              <a:rPr lang="fr-FR" sz="2300" dirty="0" smtClean="0"/>
              <a:t> unitaire </a:t>
            </a:r>
            <a:r>
              <a:rPr lang="fr-FR" sz="2300" dirty="0"/>
              <a:t>de 24 DH. En fait, elle en a vendu 11 000 flacons avec </a:t>
            </a:r>
            <a:r>
              <a:rPr lang="fr-FR" sz="2300" dirty="0" smtClean="0"/>
              <a:t>un </a:t>
            </a:r>
            <a:r>
              <a:rPr lang="fr-FR" sz="2300" dirty="0" err="1" smtClean="0"/>
              <a:t>pv</a:t>
            </a:r>
            <a:r>
              <a:rPr lang="fr-FR" sz="2300" dirty="0" smtClean="0"/>
              <a:t> unitaire </a:t>
            </a:r>
            <a:r>
              <a:rPr lang="fr-FR" sz="2300" dirty="0"/>
              <a:t>de 26 </a:t>
            </a:r>
            <a:r>
              <a:rPr lang="fr-FR" sz="2300" dirty="0" smtClean="0"/>
              <a:t>DH.</a:t>
            </a:r>
          </a:p>
          <a:p>
            <a:pPr algn="just"/>
            <a:endParaRPr lang="fr-FR" sz="2300" dirty="0" smtClean="0"/>
          </a:p>
          <a:p>
            <a:pPr algn="just"/>
            <a:r>
              <a:rPr lang="fr-FR" sz="2300" dirty="0" smtClean="0"/>
              <a:t>Calculer et expliquer l’écart entre les prévisions et </a:t>
            </a:r>
            <a:r>
              <a:rPr lang="fr-FR" sz="2300" smtClean="0"/>
              <a:t>les réalisations.</a:t>
            </a:r>
            <a:endParaRPr lang="fr-FR" sz="2300" dirty="0" smtClean="0"/>
          </a:p>
        </p:txBody>
      </p:sp>
      <p:sp>
        <p:nvSpPr>
          <p:cNvPr id="7" name="Espace réservé de la date 6"/>
          <p:cNvSpPr>
            <a:spLocks noGrp="1"/>
          </p:cNvSpPr>
          <p:nvPr>
            <p:ph type="dt" sz="half" idx="10"/>
          </p:nvPr>
        </p:nvSpPr>
        <p:spPr/>
        <p:txBody>
          <a:bodyPr/>
          <a:lstStyle/>
          <a:p>
            <a:fld id="{0CE5CB76-5764-4093-86C9-EFA9C06CEE6D}"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29</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6CDCE7F-B9FC-4463-A5EC-90FF98676095}" type="datetime1">
              <a:rPr lang="fr-FR" smtClean="0"/>
              <a:pPr/>
              <a:t>18/03/2020</a:t>
            </a:fld>
            <a:endParaRPr lang="fr-FR"/>
          </a:p>
        </p:txBody>
      </p:sp>
      <p:sp>
        <p:nvSpPr>
          <p:cNvPr id="6" name="Espace réservé du pied de page 5"/>
          <p:cNvSpPr>
            <a:spLocks noGrp="1"/>
          </p:cNvSpPr>
          <p:nvPr>
            <p:ph type="ftr" sz="quarter" idx="11"/>
          </p:nvPr>
        </p:nvSpPr>
        <p:spPr/>
        <p:txBody>
          <a:bodyPr/>
          <a:lstStyle/>
          <a:p>
            <a:r>
              <a:rPr lang="fr-FR" smtClean="0"/>
              <a:t>Année universitaire 2019-2020</a:t>
            </a:r>
            <a:endParaRPr lang="fr-FR"/>
          </a:p>
        </p:txBody>
      </p:sp>
      <p:sp>
        <p:nvSpPr>
          <p:cNvPr id="5" name="Espace réservé du numéro de diapositive 4"/>
          <p:cNvSpPr>
            <a:spLocks noGrp="1"/>
          </p:cNvSpPr>
          <p:nvPr>
            <p:ph type="sldNum" sz="quarter" idx="12"/>
          </p:nvPr>
        </p:nvSpPr>
        <p:spPr/>
        <p:txBody>
          <a:bodyPr/>
          <a:lstStyle/>
          <a:p>
            <a:fld id="{15DD9D23-6D44-4FAA-A330-2237862EF4A5}" type="slidenum">
              <a:rPr lang="fr-FR" smtClean="0"/>
              <a:pPr/>
              <a:t>3</a:t>
            </a:fld>
            <a:endParaRPr lang="fr-FR"/>
          </a:p>
        </p:txBody>
      </p:sp>
      <p:sp>
        <p:nvSpPr>
          <p:cNvPr id="8" name="ZoneTexte 7"/>
          <p:cNvSpPr txBox="1"/>
          <p:nvPr/>
        </p:nvSpPr>
        <p:spPr>
          <a:xfrm>
            <a:off x="428596" y="1131404"/>
            <a:ext cx="7572428" cy="4247317"/>
          </a:xfrm>
          <a:prstGeom prst="rect">
            <a:avLst/>
          </a:prstGeom>
          <a:noFill/>
        </p:spPr>
        <p:txBody>
          <a:bodyPr wrap="square" rtlCol="0">
            <a:spAutoFit/>
          </a:bodyPr>
          <a:lstStyle/>
          <a:p>
            <a:pPr algn="just"/>
            <a:r>
              <a:rPr lang="fr-FR" sz="2600" b="1" u="sng" dirty="0" smtClean="0">
                <a:solidFill>
                  <a:srgbClr val="002060"/>
                </a:solidFill>
              </a:rPr>
              <a:t>Chapitre 3: Compréhension des méthodes des coûts préétablis</a:t>
            </a:r>
          </a:p>
          <a:p>
            <a:pPr marL="457200" indent="-457200" algn="just">
              <a:buAutoNum type="arabicPeriod"/>
            </a:pPr>
            <a:r>
              <a:rPr lang="fr-FR" sz="2400" b="1" i="1" dirty="0" smtClean="0">
                <a:solidFill>
                  <a:schemeClr val="tx2">
                    <a:lumMod val="50000"/>
                  </a:schemeClr>
                </a:solidFill>
              </a:rPr>
              <a:t>Définition des méthodes</a:t>
            </a:r>
          </a:p>
          <a:p>
            <a:pPr marL="457200" indent="-457200" algn="just">
              <a:buAutoNum type="arabicPeriod"/>
            </a:pPr>
            <a:r>
              <a:rPr lang="fr-FR" sz="2400" b="1" i="1" dirty="0" smtClean="0">
                <a:solidFill>
                  <a:schemeClr val="tx2">
                    <a:lumMod val="50000"/>
                  </a:schemeClr>
                </a:solidFill>
              </a:rPr>
              <a:t>Méthode des coûts standards</a:t>
            </a:r>
          </a:p>
          <a:p>
            <a:pPr marL="457200" indent="-457200" algn="just">
              <a:buAutoNum type="arabicPeriod"/>
            </a:pPr>
            <a:r>
              <a:rPr lang="fr-FR" sz="2400" b="1" i="1" dirty="0" smtClean="0">
                <a:solidFill>
                  <a:schemeClr val="tx2">
                    <a:lumMod val="50000"/>
                  </a:schemeClr>
                </a:solidFill>
              </a:rPr>
              <a:t>Méthode des coûts cibles</a:t>
            </a:r>
          </a:p>
          <a:p>
            <a:pPr marL="457200" indent="-457200" algn="just">
              <a:buAutoNum type="arabicPeriod"/>
            </a:pPr>
            <a:r>
              <a:rPr lang="fr-FR" sz="2400" b="1" i="1" dirty="0" smtClean="0">
                <a:solidFill>
                  <a:schemeClr val="tx2">
                    <a:lumMod val="50000"/>
                  </a:schemeClr>
                </a:solidFill>
              </a:rPr>
              <a:t>Définition et mesure des écarts</a:t>
            </a:r>
          </a:p>
          <a:p>
            <a:pPr marL="457200" indent="-457200" algn="just">
              <a:buAutoNum type="arabicPeriod"/>
            </a:pPr>
            <a:endParaRPr lang="fr-FR" sz="2400" b="1" u="sng" dirty="0" smtClean="0">
              <a:solidFill>
                <a:schemeClr val="tx2">
                  <a:lumMod val="50000"/>
                </a:schemeClr>
              </a:solidFill>
            </a:endParaRPr>
          </a:p>
          <a:p>
            <a:pPr algn="just"/>
            <a:r>
              <a:rPr lang="fr-FR" sz="2600" b="1" u="sng" dirty="0" smtClean="0">
                <a:solidFill>
                  <a:srgbClr val="002060"/>
                </a:solidFill>
              </a:rPr>
              <a:t>Chapitre 4: Conception des tableaux de bord</a:t>
            </a:r>
          </a:p>
          <a:p>
            <a:pPr marL="457200" indent="-457200" algn="just">
              <a:buAutoNum type="arabicPeriod"/>
            </a:pPr>
            <a:r>
              <a:rPr lang="fr-FR" sz="2400" b="1" i="1" dirty="0" smtClean="0">
                <a:solidFill>
                  <a:schemeClr val="tx1">
                    <a:lumMod val="75000"/>
                    <a:lumOff val="25000"/>
                  </a:schemeClr>
                </a:solidFill>
              </a:rPr>
              <a:t>Définition du « Tableau de Bord »</a:t>
            </a:r>
          </a:p>
          <a:p>
            <a:pPr marL="457200" indent="-457200" algn="just">
              <a:buAutoNum type="arabicPeriod"/>
            </a:pPr>
            <a:r>
              <a:rPr lang="fr-FR" sz="2400" b="1" i="1" dirty="0" smtClean="0">
                <a:solidFill>
                  <a:schemeClr val="tx1">
                    <a:lumMod val="75000"/>
                    <a:lumOff val="25000"/>
                  </a:schemeClr>
                </a:solidFill>
              </a:rPr>
              <a:t>Elaboration du « Tableau de Bord »</a:t>
            </a:r>
          </a:p>
          <a:p>
            <a:pPr marL="457200" indent="-457200" algn="just">
              <a:buAutoNum type="arabicPeriod"/>
            </a:pPr>
            <a:endParaRPr lang="fr-FR" sz="2400" b="1" u="sng" dirty="0">
              <a:solidFill>
                <a:srgbClr val="002060"/>
              </a:solidFill>
            </a:endParaRPr>
          </a:p>
        </p:txBody>
      </p:sp>
      <p:sp>
        <p:nvSpPr>
          <p:cNvPr id="9" name="ZoneTexte 8"/>
          <p:cNvSpPr txBox="1"/>
          <p:nvPr/>
        </p:nvSpPr>
        <p:spPr>
          <a:xfrm>
            <a:off x="1357290" y="142852"/>
            <a:ext cx="6643734"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2800" u="sng" dirty="0" smtClean="0"/>
              <a:t>PLAN DU COURS</a:t>
            </a:r>
            <a:endParaRPr lang="fr-FR" sz="2800" u="sng" dirty="0"/>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5" name="ZoneTexte 4"/>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 Budget de ventes</a:t>
            </a:r>
          </a:p>
        </p:txBody>
      </p:sp>
      <p:sp>
        <p:nvSpPr>
          <p:cNvPr id="6" name="Text Box 4"/>
          <p:cNvSpPr txBox="1">
            <a:spLocks noChangeArrowheads="1"/>
          </p:cNvSpPr>
          <p:nvPr/>
        </p:nvSpPr>
        <p:spPr bwMode="auto">
          <a:xfrm>
            <a:off x="77814" y="1142984"/>
            <a:ext cx="7994648" cy="5786199"/>
          </a:xfrm>
          <a:prstGeom prst="rect">
            <a:avLst/>
          </a:prstGeom>
          <a:solidFill>
            <a:schemeClr val="bg1"/>
          </a:solidFill>
          <a:ln w="9525">
            <a:noFill/>
            <a:miter lim="800000"/>
            <a:headEnd/>
            <a:tailEnd/>
          </a:ln>
          <a:effectLst/>
        </p:spPr>
        <p:txBody>
          <a:bodyPr wrap="square">
            <a:spAutoFit/>
          </a:bodyPr>
          <a:lstStyle/>
          <a:p>
            <a:pPr algn="ctr"/>
            <a:r>
              <a:rPr lang="fr-FR" sz="2500" b="1" u="sng" dirty="0">
                <a:solidFill>
                  <a:srgbClr val="CC3300"/>
                </a:solidFill>
                <a:sym typeface="Wingdings" pitchFamily="2" charset="2"/>
              </a:rPr>
              <a:t>Application: analyse des écarts sur un seul produit</a:t>
            </a:r>
          </a:p>
          <a:p>
            <a:pPr algn="just"/>
            <a:r>
              <a:rPr lang="fr-FR" sz="2300" dirty="0"/>
              <a:t>La société « Alpha » avait prévu de vendre 10 000 produits avec une marge unitaire de 24 DH. En fait, elle en a vendu 11 000 flacons avec une marge unitaire de 26 DH</a:t>
            </a:r>
            <a:r>
              <a:rPr lang="fr-FR" sz="2300" dirty="0" smtClean="0"/>
              <a:t>.</a:t>
            </a:r>
          </a:p>
          <a:p>
            <a:pPr algn="just"/>
            <a:endParaRPr lang="fr-FR" sz="2300" dirty="0"/>
          </a:p>
          <a:p>
            <a:pPr algn="just"/>
            <a:r>
              <a:rPr lang="fr-FR" sz="2300" dirty="0"/>
              <a:t>- marge prévisionnelle = 10 000 x 24 = 240 000 DH</a:t>
            </a:r>
          </a:p>
          <a:p>
            <a:pPr algn="just"/>
            <a:r>
              <a:rPr lang="fr-FR" sz="2300" dirty="0"/>
              <a:t>- marge réelle = 11 000 x 26 = 286 000 DH</a:t>
            </a:r>
          </a:p>
          <a:p>
            <a:pPr algn="just">
              <a:buFont typeface="Wingdings"/>
              <a:buChar char="à"/>
            </a:pPr>
            <a:r>
              <a:rPr lang="fr-FR" sz="2300" dirty="0" smtClean="0"/>
              <a:t>Ecart </a:t>
            </a:r>
            <a:r>
              <a:rPr lang="fr-FR" sz="2300" dirty="0"/>
              <a:t>sur ventes = 286 000 – 240 000 = 46 000 </a:t>
            </a:r>
            <a:r>
              <a:rPr lang="fr-FR" sz="2300" dirty="0" smtClean="0"/>
              <a:t>DH</a:t>
            </a:r>
          </a:p>
          <a:p>
            <a:pPr algn="just"/>
            <a:endParaRPr lang="fr-FR" sz="2300" dirty="0"/>
          </a:p>
          <a:p>
            <a:pPr algn="just"/>
            <a:r>
              <a:rPr lang="fr-FR" sz="2300" dirty="0"/>
              <a:t>Cette différence a deux origines : d’une part les quantités vendues sont supérieures aux prévisions, d’autre part le prix de vente réel est également supérieur à celui qui était prévu.</a:t>
            </a:r>
          </a:p>
          <a:p>
            <a:pPr algn="just"/>
            <a:r>
              <a:rPr lang="fr-FR" sz="2300" dirty="0"/>
              <a:t>On distingue ainsi :</a:t>
            </a:r>
          </a:p>
          <a:p>
            <a:pPr algn="just"/>
            <a:r>
              <a:rPr lang="fr-FR" sz="2300" dirty="0"/>
              <a:t>- Ecart sur quantité = (11 000 – 10 000) x 24 = 24 000 DH (écart favorable)</a:t>
            </a:r>
          </a:p>
          <a:p>
            <a:r>
              <a:rPr lang="fr-FR" sz="2300" dirty="0"/>
              <a:t>- Ecart sur prix = (26 – 24) x 11 000 = 22 000 DH (écart favorable).</a:t>
            </a:r>
            <a:endParaRPr lang="fr-FR" sz="2300" dirty="0">
              <a:solidFill>
                <a:srgbClr val="CC3300"/>
              </a:solidFill>
              <a:sym typeface="Wingdings" pitchFamily="2" charset="2"/>
            </a:endParaRPr>
          </a:p>
        </p:txBody>
      </p:sp>
      <p:sp>
        <p:nvSpPr>
          <p:cNvPr id="7" name="Espace réservé de la date 6"/>
          <p:cNvSpPr>
            <a:spLocks noGrp="1"/>
          </p:cNvSpPr>
          <p:nvPr>
            <p:ph type="dt" sz="half" idx="10"/>
          </p:nvPr>
        </p:nvSpPr>
        <p:spPr/>
        <p:txBody>
          <a:bodyPr/>
          <a:lstStyle/>
          <a:p>
            <a:fld id="{0CE5CB76-5764-4093-86C9-EFA9C06CEE6D}"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30</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5" name="ZoneTexte 4"/>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 Budget de ventes</a:t>
            </a:r>
          </a:p>
        </p:txBody>
      </p:sp>
      <p:sp>
        <p:nvSpPr>
          <p:cNvPr id="6" name="Text Box 4"/>
          <p:cNvSpPr txBox="1">
            <a:spLocks noChangeArrowheads="1"/>
          </p:cNvSpPr>
          <p:nvPr/>
        </p:nvSpPr>
        <p:spPr bwMode="auto">
          <a:xfrm>
            <a:off x="1077946" y="1258750"/>
            <a:ext cx="6494450" cy="5170646"/>
          </a:xfrm>
          <a:prstGeom prst="rect">
            <a:avLst/>
          </a:prstGeom>
          <a:solidFill>
            <a:schemeClr val="bg1"/>
          </a:solidFill>
          <a:ln w="9525">
            <a:noFill/>
            <a:miter lim="800000"/>
            <a:headEnd/>
            <a:tailEnd/>
          </a:ln>
          <a:effectLst/>
        </p:spPr>
        <p:txBody>
          <a:bodyPr wrap="square">
            <a:spAutoFit/>
          </a:bodyPr>
          <a:lstStyle/>
          <a:p>
            <a:pPr algn="ctr"/>
            <a:r>
              <a:rPr lang="fr-FR" sz="2500" b="1" u="sng" dirty="0">
                <a:solidFill>
                  <a:srgbClr val="CC3300"/>
                </a:solidFill>
                <a:sym typeface="Wingdings" pitchFamily="2" charset="2"/>
              </a:rPr>
              <a:t>Application: analyse des écarts sur un seul </a:t>
            </a:r>
            <a:r>
              <a:rPr lang="fr-FR" sz="2500" b="1" u="sng" dirty="0" smtClean="0">
                <a:solidFill>
                  <a:srgbClr val="CC3300"/>
                </a:solidFill>
                <a:sym typeface="Wingdings" pitchFamily="2" charset="2"/>
              </a:rPr>
              <a:t>produit</a:t>
            </a:r>
            <a:endParaRPr lang="fr-FR" sz="2300" dirty="0" smtClean="0">
              <a:solidFill>
                <a:srgbClr val="CC3300"/>
              </a:solidFill>
              <a:sym typeface="Wingdings" pitchFamily="2" charset="2"/>
            </a:endParaRPr>
          </a:p>
          <a:p>
            <a:pPr algn="ctr"/>
            <a:endParaRPr lang="fr-FR" sz="2300" dirty="0" smtClean="0">
              <a:solidFill>
                <a:srgbClr val="CC3300"/>
              </a:solidFill>
              <a:sym typeface="Wingdings" pitchFamily="2" charset="2"/>
            </a:endParaRPr>
          </a:p>
          <a:p>
            <a:pPr algn="ctr"/>
            <a:r>
              <a:rPr lang="fr-FR" sz="2600" dirty="0" smtClean="0"/>
              <a:t>On obtient les formules suivantes: </a:t>
            </a:r>
          </a:p>
          <a:p>
            <a:pPr algn="ctr"/>
            <a:endParaRPr lang="fr-FR" sz="2600" dirty="0" smtClean="0"/>
          </a:p>
          <a:p>
            <a:pPr algn="ctr"/>
            <a:r>
              <a:rPr lang="fr-FR" sz="2600" dirty="0" smtClean="0"/>
              <a:t>Ecart     = CA réel – CA prévisionnel </a:t>
            </a:r>
          </a:p>
          <a:p>
            <a:pPr algn="ctr"/>
            <a:r>
              <a:rPr lang="fr-FR" sz="2600" dirty="0" smtClean="0"/>
              <a:t>	  = (Pr x </a:t>
            </a:r>
            <a:r>
              <a:rPr lang="fr-FR" sz="2600" dirty="0" err="1" smtClean="0"/>
              <a:t>Qr</a:t>
            </a:r>
            <a:r>
              <a:rPr lang="fr-FR" sz="2600" dirty="0" smtClean="0"/>
              <a:t>) – (Pp x </a:t>
            </a:r>
            <a:r>
              <a:rPr lang="fr-FR" sz="2600" dirty="0" err="1" smtClean="0"/>
              <a:t>Qp</a:t>
            </a:r>
            <a:r>
              <a:rPr lang="fr-FR" sz="2600" dirty="0" smtClean="0"/>
              <a:t>)</a:t>
            </a:r>
          </a:p>
          <a:p>
            <a:pPr algn="ctr"/>
            <a:endParaRPr lang="fr-FR" sz="2600" dirty="0" smtClean="0"/>
          </a:p>
          <a:p>
            <a:pPr algn="ctr"/>
            <a:r>
              <a:rPr lang="fr-FR" sz="2600" dirty="0" smtClean="0"/>
              <a:t>dont :</a:t>
            </a:r>
          </a:p>
          <a:p>
            <a:pPr algn="ctr"/>
            <a:endParaRPr lang="fr-FR" sz="2600" dirty="0" smtClean="0"/>
          </a:p>
          <a:p>
            <a:pPr algn="ctr"/>
            <a:r>
              <a:rPr lang="fr-FR" sz="2600" dirty="0" smtClean="0"/>
              <a:t>écart sur quantités = (</a:t>
            </a:r>
            <a:r>
              <a:rPr lang="fr-FR" sz="2600" dirty="0" err="1" smtClean="0"/>
              <a:t>Qr</a:t>
            </a:r>
            <a:r>
              <a:rPr lang="fr-FR" sz="2600" dirty="0" smtClean="0"/>
              <a:t> - </a:t>
            </a:r>
            <a:r>
              <a:rPr lang="fr-FR" sz="2600" dirty="0" err="1" smtClean="0"/>
              <a:t>Qp</a:t>
            </a:r>
            <a:r>
              <a:rPr lang="fr-FR" sz="2600" dirty="0" smtClean="0"/>
              <a:t>) x Pp</a:t>
            </a:r>
          </a:p>
          <a:p>
            <a:pPr algn="ctr"/>
            <a:r>
              <a:rPr lang="fr-FR" sz="2600" dirty="0" smtClean="0"/>
              <a:t>écart sur prix = (Pr - Pp) x </a:t>
            </a:r>
            <a:r>
              <a:rPr lang="fr-FR" sz="2600" dirty="0" err="1" smtClean="0"/>
              <a:t>Qr</a:t>
            </a:r>
            <a:endParaRPr lang="fr-FR" sz="2600" dirty="0" smtClean="0"/>
          </a:p>
          <a:p>
            <a:pPr algn="ctr"/>
            <a:endParaRPr lang="fr-FR" sz="2300" dirty="0">
              <a:solidFill>
                <a:srgbClr val="CC3300"/>
              </a:solidFill>
              <a:sym typeface="Wingdings" pitchFamily="2" charset="2"/>
            </a:endParaRPr>
          </a:p>
        </p:txBody>
      </p:sp>
      <p:sp>
        <p:nvSpPr>
          <p:cNvPr id="7" name="Espace réservé de la date 6"/>
          <p:cNvSpPr>
            <a:spLocks noGrp="1"/>
          </p:cNvSpPr>
          <p:nvPr>
            <p:ph type="dt" sz="half" idx="10"/>
          </p:nvPr>
        </p:nvSpPr>
        <p:spPr/>
        <p:txBody>
          <a:bodyPr/>
          <a:lstStyle/>
          <a:p>
            <a:fld id="{4E66F50F-2B2D-4A96-9D79-D2F51C9D5F70}"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31</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5" name="ZoneTexte 4"/>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 Budget de ventes</a:t>
            </a:r>
          </a:p>
        </p:txBody>
      </p:sp>
      <p:sp>
        <p:nvSpPr>
          <p:cNvPr id="6" name="Text Box 4"/>
          <p:cNvSpPr txBox="1">
            <a:spLocks noChangeArrowheads="1"/>
          </p:cNvSpPr>
          <p:nvPr/>
        </p:nvSpPr>
        <p:spPr bwMode="auto">
          <a:xfrm>
            <a:off x="323850" y="1700213"/>
            <a:ext cx="7319984" cy="4093428"/>
          </a:xfrm>
          <a:prstGeom prst="rect">
            <a:avLst/>
          </a:prstGeom>
          <a:solidFill>
            <a:schemeClr val="bg1"/>
          </a:solidFill>
          <a:ln w="9525">
            <a:noFill/>
            <a:miter lim="800000"/>
            <a:headEnd/>
            <a:tailEnd/>
          </a:ln>
          <a:effectLst/>
        </p:spPr>
        <p:txBody>
          <a:bodyPr wrap="square">
            <a:spAutoFit/>
          </a:bodyPr>
          <a:lstStyle/>
          <a:p>
            <a:pPr algn="ctr"/>
            <a:r>
              <a:rPr lang="fr-FR" sz="2000" b="1" u="sng" dirty="0">
                <a:solidFill>
                  <a:srgbClr val="CC3300"/>
                </a:solidFill>
                <a:sym typeface="Wingdings" pitchFamily="2" charset="2"/>
              </a:rPr>
              <a:t>Application: analyse des écarts sur un seul produit</a:t>
            </a:r>
          </a:p>
          <a:p>
            <a:endParaRPr lang="fr-FR" sz="2000" dirty="0"/>
          </a:p>
          <a:p>
            <a:pPr algn="ctr"/>
            <a:r>
              <a:rPr lang="fr-FR" sz="2000" dirty="0"/>
              <a:t>Représentation graphique</a:t>
            </a:r>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solidFill>
                <a:srgbClr val="CC3300"/>
              </a:solidFill>
              <a:sym typeface="Wingdings" pitchFamily="2" charset="2"/>
            </a:endParaRPr>
          </a:p>
        </p:txBody>
      </p:sp>
      <p:sp>
        <p:nvSpPr>
          <p:cNvPr id="7" name="Line 6"/>
          <p:cNvSpPr>
            <a:spLocks noChangeShapeType="1"/>
          </p:cNvSpPr>
          <p:nvPr/>
        </p:nvSpPr>
        <p:spPr bwMode="auto">
          <a:xfrm flipV="1">
            <a:off x="931833" y="3500438"/>
            <a:ext cx="0" cy="2305050"/>
          </a:xfrm>
          <a:prstGeom prst="line">
            <a:avLst/>
          </a:prstGeom>
          <a:noFill/>
          <a:ln w="9525">
            <a:solidFill>
              <a:schemeClr val="tx1"/>
            </a:solidFill>
            <a:round/>
            <a:headEnd/>
            <a:tailEnd type="triangle" w="med" len="med"/>
          </a:ln>
          <a:effectLst/>
        </p:spPr>
        <p:txBody>
          <a:bodyPr/>
          <a:lstStyle/>
          <a:p>
            <a:endParaRPr lang="fr-FR" sz="2000"/>
          </a:p>
        </p:txBody>
      </p:sp>
      <p:sp>
        <p:nvSpPr>
          <p:cNvPr id="8" name="Line 7"/>
          <p:cNvSpPr>
            <a:spLocks noChangeShapeType="1"/>
          </p:cNvSpPr>
          <p:nvPr/>
        </p:nvSpPr>
        <p:spPr bwMode="auto">
          <a:xfrm>
            <a:off x="931833" y="5805488"/>
            <a:ext cx="4608512" cy="0"/>
          </a:xfrm>
          <a:prstGeom prst="line">
            <a:avLst/>
          </a:prstGeom>
          <a:noFill/>
          <a:ln w="9525">
            <a:solidFill>
              <a:schemeClr val="tx1"/>
            </a:solidFill>
            <a:round/>
            <a:headEnd/>
            <a:tailEnd type="triangle" w="med" len="med"/>
          </a:ln>
          <a:effectLst/>
        </p:spPr>
        <p:txBody>
          <a:bodyPr/>
          <a:lstStyle/>
          <a:p>
            <a:endParaRPr lang="fr-FR" sz="2000"/>
          </a:p>
        </p:txBody>
      </p:sp>
      <p:sp>
        <p:nvSpPr>
          <p:cNvPr id="11" name="Line 8"/>
          <p:cNvSpPr>
            <a:spLocks noChangeShapeType="1"/>
          </p:cNvSpPr>
          <p:nvPr/>
        </p:nvSpPr>
        <p:spPr bwMode="auto">
          <a:xfrm>
            <a:off x="931833" y="4581525"/>
            <a:ext cx="4176712" cy="0"/>
          </a:xfrm>
          <a:prstGeom prst="line">
            <a:avLst/>
          </a:prstGeom>
          <a:noFill/>
          <a:ln w="9525">
            <a:solidFill>
              <a:schemeClr val="tx1"/>
            </a:solidFill>
            <a:round/>
            <a:headEnd/>
            <a:tailEnd/>
          </a:ln>
          <a:effectLst/>
        </p:spPr>
        <p:txBody>
          <a:bodyPr/>
          <a:lstStyle/>
          <a:p>
            <a:endParaRPr lang="fr-FR" sz="2000"/>
          </a:p>
        </p:txBody>
      </p:sp>
      <p:sp>
        <p:nvSpPr>
          <p:cNvPr id="12" name="Line 9"/>
          <p:cNvSpPr>
            <a:spLocks noChangeShapeType="1"/>
          </p:cNvSpPr>
          <p:nvPr/>
        </p:nvSpPr>
        <p:spPr bwMode="auto">
          <a:xfrm>
            <a:off x="5108545" y="3789363"/>
            <a:ext cx="0" cy="2016125"/>
          </a:xfrm>
          <a:prstGeom prst="line">
            <a:avLst/>
          </a:prstGeom>
          <a:noFill/>
          <a:ln w="9525">
            <a:solidFill>
              <a:schemeClr val="tx1"/>
            </a:solidFill>
            <a:round/>
            <a:headEnd/>
            <a:tailEnd/>
          </a:ln>
          <a:effectLst/>
        </p:spPr>
        <p:txBody>
          <a:bodyPr/>
          <a:lstStyle/>
          <a:p>
            <a:endParaRPr lang="fr-FR" sz="2000"/>
          </a:p>
        </p:txBody>
      </p:sp>
      <p:sp>
        <p:nvSpPr>
          <p:cNvPr id="13" name="Line 10"/>
          <p:cNvSpPr>
            <a:spLocks noChangeShapeType="1"/>
          </p:cNvSpPr>
          <p:nvPr/>
        </p:nvSpPr>
        <p:spPr bwMode="auto">
          <a:xfrm flipH="1">
            <a:off x="931833" y="3789363"/>
            <a:ext cx="4176712" cy="0"/>
          </a:xfrm>
          <a:prstGeom prst="line">
            <a:avLst/>
          </a:prstGeom>
          <a:noFill/>
          <a:ln w="9525">
            <a:solidFill>
              <a:schemeClr val="tx1"/>
            </a:solidFill>
            <a:round/>
            <a:headEnd/>
            <a:tailEnd/>
          </a:ln>
          <a:effectLst/>
        </p:spPr>
        <p:txBody>
          <a:bodyPr/>
          <a:lstStyle/>
          <a:p>
            <a:endParaRPr lang="fr-FR" sz="2000"/>
          </a:p>
        </p:txBody>
      </p:sp>
      <p:sp>
        <p:nvSpPr>
          <p:cNvPr id="14" name="Line 11"/>
          <p:cNvSpPr>
            <a:spLocks noChangeShapeType="1"/>
          </p:cNvSpPr>
          <p:nvPr/>
        </p:nvSpPr>
        <p:spPr bwMode="auto">
          <a:xfrm>
            <a:off x="3813145" y="4581525"/>
            <a:ext cx="0" cy="1223963"/>
          </a:xfrm>
          <a:prstGeom prst="line">
            <a:avLst/>
          </a:prstGeom>
          <a:noFill/>
          <a:ln w="9525">
            <a:solidFill>
              <a:schemeClr val="tx1"/>
            </a:solidFill>
            <a:round/>
            <a:headEnd/>
            <a:tailEnd/>
          </a:ln>
          <a:effectLst/>
        </p:spPr>
        <p:txBody>
          <a:bodyPr/>
          <a:lstStyle/>
          <a:p>
            <a:endParaRPr lang="fr-FR" sz="2000"/>
          </a:p>
        </p:txBody>
      </p:sp>
      <p:sp>
        <p:nvSpPr>
          <p:cNvPr id="15" name="Text Box 12"/>
          <p:cNvSpPr txBox="1">
            <a:spLocks noChangeArrowheads="1"/>
          </p:cNvSpPr>
          <p:nvPr/>
        </p:nvSpPr>
        <p:spPr bwMode="auto">
          <a:xfrm>
            <a:off x="2228820" y="3860800"/>
            <a:ext cx="1223963" cy="707886"/>
          </a:xfrm>
          <a:prstGeom prst="rect">
            <a:avLst/>
          </a:prstGeom>
          <a:noFill/>
          <a:ln w="9525">
            <a:noFill/>
            <a:miter lim="800000"/>
            <a:headEnd/>
            <a:tailEnd/>
          </a:ln>
          <a:effectLst/>
        </p:spPr>
        <p:txBody>
          <a:bodyPr>
            <a:spAutoFit/>
          </a:bodyPr>
          <a:lstStyle/>
          <a:p>
            <a:pPr algn="ctr">
              <a:spcBef>
                <a:spcPct val="50000"/>
              </a:spcBef>
            </a:pPr>
            <a:r>
              <a:rPr lang="fr-FR" sz="2000" b="1">
                <a:solidFill>
                  <a:srgbClr val="CC0000"/>
                </a:solidFill>
              </a:rPr>
              <a:t>Ecarts sur prix</a:t>
            </a:r>
          </a:p>
        </p:txBody>
      </p:sp>
      <p:sp>
        <p:nvSpPr>
          <p:cNvPr id="16" name="Text Box 13"/>
          <p:cNvSpPr txBox="1">
            <a:spLocks noChangeArrowheads="1"/>
          </p:cNvSpPr>
          <p:nvPr/>
        </p:nvSpPr>
        <p:spPr bwMode="auto">
          <a:xfrm>
            <a:off x="3957608" y="4797425"/>
            <a:ext cx="1223962" cy="1015663"/>
          </a:xfrm>
          <a:prstGeom prst="rect">
            <a:avLst/>
          </a:prstGeom>
          <a:noFill/>
          <a:ln w="9525">
            <a:noFill/>
            <a:miter lim="800000"/>
            <a:headEnd/>
            <a:tailEnd/>
          </a:ln>
          <a:effectLst/>
        </p:spPr>
        <p:txBody>
          <a:bodyPr>
            <a:spAutoFit/>
          </a:bodyPr>
          <a:lstStyle/>
          <a:p>
            <a:pPr algn="ctr">
              <a:spcBef>
                <a:spcPct val="50000"/>
              </a:spcBef>
            </a:pPr>
            <a:r>
              <a:rPr lang="fr-FR" sz="2000" b="1">
                <a:solidFill>
                  <a:srgbClr val="CC0000"/>
                </a:solidFill>
              </a:rPr>
              <a:t>Ecarts sur quantités</a:t>
            </a:r>
          </a:p>
        </p:txBody>
      </p:sp>
      <p:sp>
        <p:nvSpPr>
          <p:cNvPr id="17" name="Text Box 14"/>
          <p:cNvSpPr txBox="1">
            <a:spLocks noChangeArrowheads="1"/>
          </p:cNvSpPr>
          <p:nvPr/>
        </p:nvSpPr>
        <p:spPr bwMode="auto">
          <a:xfrm>
            <a:off x="573058" y="2997200"/>
            <a:ext cx="1008062" cy="396875"/>
          </a:xfrm>
          <a:prstGeom prst="rect">
            <a:avLst/>
          </a:prstGeom>
          <a:noFill/>
          <a:ln w="9525">
            <a:noFill/>
            <a:miter lim="800000"/>
            <a:headEnd/>
            <a:tailEnd/>
          </a:ln>
          <a:effectLst/>
        </p:spPr>
        <p:txBody>
          <a:bodyPr>
            <a:spAutoFit/>
          </a:bodyPr>
          <a:lstStyle/>
          <a:p>
            <a:pPr>
              <a:spcBef>
                <a:spcPct val="50000"/>
              </a:spcBef>
            </a:pPr>
            <a:r>
              <a:rPr lang="fr-FR" sz="2000" b="1" dirty="0"/>
              <a:t>Prix</a:t>
            </a:r>
          </a:p>
        </p:txBody>
      </p:sp>
      <p:sp>
        <p:nvSpPr>
          <p:cNvPr id="18" name="Text Box 15"/>
          <p:cNvSpPr txBox="1">
            <a:spLocks noChangeArrowheads="1"/>
          </p:cNvSpPr>
          <p:nvPr/>
        </p:nvSpPr>
        <p:spPr bwMode="auto">
          <a:xfrm>
            <a:off x="5973733" y="5661025"/>
            <a:ext cx="1366837" cy="396875"/>
          </a:xfrm>
          <a:prstGeom prst="rect">
            <a:avLst/>
          </a:prstGeom>
          <a:noFill/>
          <a:ln w="9525">
            <a:noFill/>
            <a:miter lim="800000"/>
            <a:headEnd/>
            <a:tailEnd/>
          </a:ln>
          <a:effectLst/>
        </p:spPr>
        <p:txBody>
          <a:bodyPr>
            <a:spAutoFit/>
          </a:bodyPr>
          <a:lstStyle/>
          <a:p>
            <a:pPr>
              <a:spcBef>
                <a:spcPct val="50000"/>
              </a:spcBef>
            </a:pPr>
            <a:r>
              <a:rPr lang="fr-FR" sz="2000" b="1"/>
              <a:t>Quantités</a:t>
            </a:r>
          </a:p>
        </p:txBody>
      </p:sp>
      <p:sp>
        <p:nvSpPr>
          <p:cNvPr id="19" name="Text Box 16"/>
          <p:cNvSpPr txBox="1">
            <a:spLocks noChangeArrowheads="1"/>
          </p:cNvSpPr>
          <p:nvPr/>
        </p:nvSpPr>
        <p:spPr bwMode="auto">
          <a:xfrm>
            <a:off x="5397470" y="3068638"/>
            <a:ext cx="1223963" cy="707886"/>
          </a:xfrm>
          <a:prstGeom prst="rect">
            <a:avLst/>
          </a:prstGeom>
          <a:solidFill>
            <a:schemeClr val="accent1">
              <a:alpha val="50000"/>
            </a:schemeClr>
          </a:solidFill>
          <a:ln w="9525">
            <a:noFill/>
            <a:miter lim="800000"/>
            <a:headEnd/>
            <a:tailEnd/>
          </a:ln>
          <a:effectLst/>
        </p:spPr>
        <p:txBody>
          <a:bodyPr>
            <a:spAutoFit/>
          </a:bodyPr>
          <a:lstStyle/>
          <a:p>
            <a:pPr algn="ctr">
              <a:spcBef>
                <a:spcPct val="50000"/>
              </a:spcBef>
            </a:pPr>
            <a:r>
              <a:rPr lang="fr-FR" sz="2000"/>
              <a:t>Marge réalisée</a:t>
            </a:r>
          </a:p>
        </p:txBody>
      </p:sp>
      <p:sp>
        <p:nvSpPr>
          <p:cNvPr id="20" name="Text Box 17"/>
          <p:cNvSpPr txBox="1">
            <a:spLocks noChangeArrowheads="1"/>
          </p:cNvSpPr>
          <p:nvPr/>
        </p:nvSpPr>
        <p:spPr bwMode="auto">
          <a:xfrm>
            <a:off x="1508095" y="4797425"/>
            <a:ext cx="1727200" cy="707886"/>
          </a:xfrm>
          <a:prstGeom prst="rect">
            <a:avLst/>
          </a:prstGeom>
          <a:solidFill>
            <a:schemeClr val="accent1">
              <a:alpha val="50000"/>
            </a:schemeClr>
          </a:solidFill>
          <a:ln w="9525">
            <a:noFill/>
            <a:miter lim="800000"/>
            <a:headEnd/>
            <a:tailEnd/>
          </a:ln>
          <a:effectLst/>
        </p:spPr>
        <p:txBody>
          <a:bodyPr>
            <a:spAutoFit/>
          </a:bodyPr>
          <a:lstStyle/>
          <a:p>
            <a:pPr algn="ctr">
              <a:spcBef>
                <a:spcPct val="50000"/>
              </a:spcBef>
            </a:pPr>
            <a:r>
              <a:rPr lang="fr-FR" sz="2000"/>
              <a:t>Marge prévisionnelle</a:t>
            </a:r>
          </a:p>
        </p:txBody>
      </p:sp>
      <p:sp>
        <p:nvSpPr>
          <p:cNvPr id="21" name="Line 18"/>
          <p:cNvSpPr>
            <a:spLocks noChangeShapeType="1"/>
          </p:cNvSpPr>
          <p:nvPr/>
        </p:nvSpPr>
        <p:spPr bwMode="auto">
          <a:xfrm flipV="1">
            <a:off x="3740120" y="3357563"/>
            <a:ext cx="1441450" cy="358775"/>
          </a:xfrm>
          <a:prstGeom prst="line">
            <a:avLst/>
          </a:prstGeom>
          <a:noFill/>
          <a:ln w="9525">
            <a:solidFill>
              <a:schemeClr val="tx1"/>
            </a:solidFill>
            <a:round/>
            <a:headEnd/>
            <a:tailEnd type="triangle" w="med" len="med"/>
          </a:ln>
          <a:effectLst/>
        </p:spPr>
        <p:txBody>
          <a:bodyPr/>
          <a:lstStyle/>
          <a:p>
            <a:endParaRPr lang="fr-FR" sz="2000"/>
          </a:p>
        </p:txBody>
      </p:sp>
      <p:sp>
        <p:nvSpPr>
          <p:cNvPr id="22" name="Line 19"/>
          <p:cNvSpPr>
            <a:spLocks noChangeShapeType="1"/>
          </p:cNvSpPr>
          <p:nvPr/>
        </p:nvSpPr>
        <p:spPr bwMode="auto">
          <a:xfrm flipV="1">
            <a:off x="5181570" y="3789363"/>
            <a:ext cx="792163" cy="1368425"/>
          </a:xfrm>
          <a:prstGeom prst="line">
            <a:avLst/>
          </a:prstGeom>
          <a:noFill/>
          <a:ln w="9525">
            <a:solidFill>
              <a:schemeClr val="tx1"/>
            </a:solidFill>
            <a:round/>
            <a:headEnd/>
            <a:tailEnd type="triangle" w="med" len="med"/>
          </a:ln>
          <a:effectLst/>
        </p:spPr>
        <p:txBody>
          <a:bodyPr/>
          <a:lstStyle/>
          <a:p>
            <a:endParaRPr lang="fr-FR" sz="2000"/>
          </a:p>
        </p:txBody>
      </p:sp>
      <p:sp>
        <p:nvSpPr>
          <p:cNvPr id="23" name="Text Box 20"/>
          <p:cNvSpPr txBox="1">
            <a:spLocks noChangeArrowheads="1"/>
          </p:cNvSpPr>
          <p:nvPr/>
        </p:nvSpPr>
        <p:spPr bwMode="auto">
          <a:xfrm>
            <a:off x="3236883" y="5805488"/>
            <a:ext cx="2303462" cy="400110"/>
          </a:xfrm>
          <a:prstGeom prst="rect">
            <a:avLst/>
          </a:prstGeom>
          <a:noFill/>
          <a:ln w="9525">
            <a:noFill/>
            <a:miter lim="800000"/>
            <a:headEnd/>
            <a:tailEnd/>
          </a:ln>
          <a:effectLst/>
        </p:spPr>
        <p:txBody>
          <a:bodyPr>
            <a:spAutoFit/>
          </a:bodyPr>
          <a:lstStyle/>
          <a:p>
            <a:pPr>
              <a:spcBef>
                <a:spcPct val="50000"/>
              </a:spcBef>
            </a:pPr>
            <a:r>
              <a:rPr lang="fr-FR" sz="2000"/>
              <a:t>10 000           11 000</a:t>
            </a:r>
          </a:p>
        </p:txBody>
      </p:sp>
      <p:sp>
        <p:nvSpPr>
          <p:cNvPr id="24" name="Text Box 21"/>
          <p:cNvSpPr txBox="1">
            <a:spLocks noChangeArrowheads="1"/>
          </p:cNvSpPr>
          <p:nvPr/>
        </p:nvSpPr>
        <p:spPr bwMode="auto">
          <a:xfrm>
            <a:off x="357158" y="3500438"/>
            <a:ext cx="576262" cy="1323439"/>
          </a:xfrm>
          <a:prstGeom prst="rect">
            <a:avLst/>
          </a:prstGeom>
          <a:noFill/>
          <a:ln w="9525">
            <a:noFill/>
            <a:miter lim="800000"/>
            <a:headEnd/>
            <a:tailEnd/>
          </a:ln>
          <a:effectLst/>
        </p:spPr>
        <p:txBody>
          <a:bodyPr>
            <a:spAutoFit/>
          </a:bodyPr>
          <a:lstStyle/>
          <a:p>
            <a:pPr>
              <a:spcBef>
                <a:spcPct val="50000"/>
              </a:spcBef>
            </a:pPr>
            <a:r>
              <a:rPr lang="fr-FR" sz="2000"/>
              <a:t>26</a:t>
            </a:r>
          </a:p>
          <a:p>
            <a:pPr>
              <a:spcBef>
                <a:spcPct val="50000"/>
              </a:spcBef>
            </a:pPr>
            <a:endParaRPr lang="fr-FR" sz="2000"/>
          </a:p>
          <a:p>
            <a:pPr>
              <a:spcBef>
                <a:spcPct val="50000"/>
              </a:spcBef>
            </a:pPr>
            <a:r>
              <a:rPr lang="fr-FR" sz="2000"/>
              <a:t>24</a:t>
            </a:r>
          </a:p>
        </p:txBody>
      </p:sp>
      <p:sp>
        <p:nvSpPr>
          <p:cNvPr id="25" name="Espace réservé de la date 24"/>
          <p:cNvSpPr>
            <a:spLocks noGrp="1"/>
          </p:cNvSpPr>
          <p:nvPr>
            <p:ph type="dt" sz="half" idx="10"/>
          </p:nvPr>
        </p:nvSpPr>
        <p:spPr/>
        <p:txBody>
          <a:bodyPr/>
          <a:lstStyle/>
          <a:p>
            <a:fld id="{32760520-4B17-47AA-8EEB-FE1B3B4C9800}" type="datetime1">
              <a:rPr lang="fr-FR" smtClean="0"/>
              <a:pPr/>
              <a:t>18/03/2020</a:t>
            </a:fld>
            <a:endParaRPr lang="fr-FR"/>
          </a:p>
        </p:txBody>
      </p:sp>
      <p:sp>
        <p:nvSpPr>
          <p:cNvPr id="26" name="Espace réservé du numéro de diapositive 25"/>
          <p:cNvSpPr>
            <a:spLocks noGrp="1"/>
          </p:cNvSpPr>
          <p:nvPr>
            <p:ph type="sldNum" sz="quarter" idx="12"/>
          </p:nvPr>
        </p:nvSpPr>
        <p:spPr/>
        <p:txBody>
          <a:bodyPr/>
          <a:lstStyle/>
          <a:p>
            <a:fld id="{15DD9D23-6D44-4FAA-A330-2237862EF4A5}" type="slidenum">
              <a:rPr lang="fr-FR" smtClean="0"/>
              <a:pPr/>
              <a:t>32</a:t>
            </a:fld>
            <a:endParaRPr lang="fr-FR"/>
          </a:p>
        </p:txBody>
      </p:sp>
      <p:sp>
        <p:nvSpPr>
          <p:cNvPr id="27" name="Espace réservé du pied de page 26"/>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5" name="ZoneTexte 4"/>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3. Budget de Production</a:t>
            </a:r>
          </a:p>
        </p:txBody>
      </p:sp>
      <p:sp>
        <p:nvSpPr>
          <p:cNvPr id="7" name="Text Box 4"/>
          <p:cNvSpPr txBox="1">
            <a:spLocks noChangeArrowheads="1"/>
          </p:cNvSpPr>
          <p:nvPr/>
        </p:nvSpPr>
        <p:spPr bwMode="auto">
          <a:xfrm>
            <a:off x="428596" y="1916113"/>
            <a:ext cx="7572429" cy="3416320"/>
          </a:xfrm>
          <a:prstGeom prst="rect">
            <a:avLst/>
          </a:prstGeom>
          <a:noFill/>
          <a:ln w="9525">
            <a:noFill/>
            <a:miter lim="800000"/>
            <a:headEnd/>
            <a:tailEnd/>
          </a:ln>
          <a:effectLst/>
        </p:spPr>
        <p:txBody>
          <a:bodyPr wrap="square">
            <a:spAutoFit/>
          </a:bodyPr>
          <a:lstStyle/>
          <a:p>
            <a:pPr algn="just"/>
            <a:r>
              <a:rPr lang="fr-FR" sz="2400" dirty="0"/>
              <a:t>Le budget de production représente la quantité prévisionnelle à fabriquer pour satisfaire la demande prévue dans le budget des ventes.</a:t>
            </a:r>
          </a:p>
          <a:p>
            <a:pPr algn="just"/>
            <a:endParaRPr lang="fr-FR" sz="2400" dirty="0"/>
          </a:p>
          <a:p>
            <a:pPr algn="just"/>
            <a:r>
              <a:rPr lang="fr-FR" sz="2400" dirty="0"/>
              <a:t>Le budget de production a un double objectifs:</a:t>
            </a:r>
          </a:p>
          <a:p>
            <a:pPr algn="just"/>
            <a:endParaRPr lang="fr-FR" sz="2400" dirty="0"/>
          </a:p>
          <a:p>
            <a:pPr algn="just">
              <a:buClr>
                <a:schemeClr val="accent1"/>
              </a:buClr>
              <a:buFont typeface="Wingdings" pitchFamily="2" charset="2"/>
              <a:buChar char="ü"/>
            </a:pPr>
            <a:r>
              <a:rPr lang="fr-FR" sz="2400" dirty="0"/>
              <a:t> Rechercher le programme de production optimal qui assure le profit le plus élevé;</a:t>
            </a:r>
          </a:p>
          <a:p>
            <a:pPr algn="just">
              <a:buClr>
                <a:schemeClr val="accent1"/>
              </a:buClr>
              <a:buFont typeface="Wingdings" pitchFamily="2" charset="2"/>
              <a:buChar char="ü"/>
            </a:pPr>
            <a:r>
              <a:rPr lang="fr-FR" sz="2400" dirty="0"/>
              <a:t> Respecter les contraintes de production.</a:t>
            </a:r>
          </a:p>
        </p:txBody>
      </p:sp>
      <p:sp>
        <p:nvSpPr>
          <p:cNvPr id="6" name="Espace réservé de la date 5"/>
          <p:cNvSpPr>
            <a:spLocks noGrp="1"/>
          </p:cNvSpPr>
          <p:nvPr>
            <p:ph type="dt" sz="half" idx="10"/>
          </p:nvPr>
        </p:nvSpPr>
        <p:spPr/>
        <p:txBody>
          <a:bodyPr/>
          <a:lstStyle/>
          <a:p>
            <a:fld id="{BEFC67CF-9992-4084-BB34-1F2060BE9449}"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33</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3. Budget de Production</a:t>
            </a:r>
          </a:p>
        </p:txBody>
      </p:sp>
      <p:sp>
        <p:nvSpPr>
          <p:cNvPr id="7" name="Text Box 4"/>
          <p:cNvSpPr txBox="1">
            <a:spLocks noChangeArrowheads="1"/>
          </p:cNvSpPr>
          <p:nvPr/>
        </p:nvSpPr>
        <p:spPr bwMode="auto">
          <a:xfrm>
            <a:off x="3000364" y="1428736"/>
            <a:ext cx="2714644" cy="523220"/>
          </a:xfrm>
          <a:prstGeom prst="rect">
            <a:avLst/>
          </a:prstGeom>
          <a:noFill/>
          <a:ln w="31750">
            <a:solidFill>
              <a:schemeClr val="accent1"/>
            </a:solidFill>
            <a:miter lim="800000"/>
            <a:headEnd/>
            <a:tailEnd/>
          </a:ln>
          <a:effectLst/>
        </p:spPr>
        <p:txBody>
          <a:bodyPr wrap="square">
            <a:spAutoFit/>
          </a:bodyPr>
          <a:lstStyle/>
          <a:p>
            <a:pPr algn="ctr">
              <a:spcBef>
                <a:spcPct val="50000"/>
              </a:spcBef>
            </a:pPr>
            <a:r>
              <a:rPr lang="fr-FR" sz="2800" b="1" dirty="0"/>
              <a:t>Contraintes</a:t>
            </a:r>
          </a:p>
        </p:txBody>
      </p:sp>
      <p:sp>
        <p:nvSpPr>
          <p:cNvPr id="8" name="Text Box 5"/>
          <p:cNvSpPr txBox="1">
            <a:spLocks noChangeArrowheads="1"/>
          </p:cNvSpPr>
          <p:nvPr/>
        </p:nvSpPr>
        <p:spPr bwMode="auto">
          <a:xfrm>
            <a:off x="6357950" y="2581261"/>
            <a:ext cx="1724029" cy="771525"/>
          </a:xfrm>
          <a:prstGeom prst="rect">
            <a:avLst/>
          </a:prstGeom>
          <a:solidFill>
            <a:srgbClr val="CCFFFF">
              <a:alpha val="50000"/>
            </a:srgbClr>
          </a:solidFill>
          <a:ln w="9525">
            <a:solidFill>
              <a:schemeClr val="tx2"/>
            </a:solidFill>
            <a:miter lim="800000"/>
            <a:headEnd/>
            <a:tailEnd/>
          </a:ln>
          <a:effectLst/>
        </p:spPr>
        <p:txBody>
          <a:bodyPr wrap="square">
            <a:spAutoFit/>
          </a:bodyPr>
          <a:lstStyle/>
          <a:p>
            <a:pPr algn="ctr">
              <a:spcBef>
                <a:spcPct val="50000"/>
              </a:spcBef>
            </a:pPr>
            <a:r>
              <a:rPr lang="fr-FR" sz="2200" b="1" dirty="0"/>
              <a:t>Contraintes techniques</a:t>
            </a:r>
          </a:p>
        </p:txBody>
      </p:sp>
      <p:sp>
        <p:nvSpPr>
          <p:cNvPr id="11" name="Text Box 6"/>
          <p:cNvSpPr txBox="1">
            <a:spLocks noChangeArrowheads="1"/>
          </p:cNvSpPr>
          <p:nvPr/>
        </p:nvSpPr>
        <p:spPr bwMode="auto">
          <a:xfrm>
            <a:off x="2857488" y="2581261"/>
            <a:ext cx="3000396" cy="769441"/>
          </a:xfrm>
          <a:prstGeom prst="rect">
            <a:avLst/>
          </a:prstGeom>
          <a:solidFill>
            <a:srgbClr val="CCFFFF">
              <a:alpha val="50000"/>
            </a:srgbClr>
          </a:solidFill>
          <a:ln w="9525">
            <a:solidFill>
              <a:schemeClr val="accent2"/>
            </a:solidFill>
            <a:miter lim="800000"/>
            <a:headEnd/>
            <a:tailEnd/>
          </a:ln>
          <a:effectLst/>
        </p:spPr>
        <p:txBody>
          <a:bodyPr wrap="square">
            <a:spAutoFit/>
          </a:bodyPr>
          <a:lstStyle/>
          <a:p>
            <a:pPr algn="ctr">
              <a:spcBef>
                <a:spcPct val="50000"/>
              </a:spcBef>
            </a:pPr>
            <a:r>
              <a:rPr lang="fr-FR" sz="2200" b="1" dirty="0"/>
              <a:t>Contraintes d’approvisionnement</a:t>
            </a:r>
          </a:p>
        </p:txBody>
      </p:sp>
      <p:sp>
        <p:nvSpPr>
          <p:cNvPr id="12" name="Text Box 7"/>
          <p:cNvSpPr txBox="1">
            <a:spLocks noChangeArrowheads="1"/>
          </p:cNvSpPr>
          <p:nvPr/>
        </p:nvSpPr>
        <p:spPr bwMode="auto">
          <a:xfrm>
            <a:off x="285720" y="2581261"/>
            <a:ext cx="1892348" cy="771525"/>
          </a:xfrm>
          <a:prstGeom prst="rect">
            <a:avLst/>
          </a:prstGeom>
          <a:solidFill>
            <a:srgbClr val="CCFFFF">
              <a:alpha val="50000"/>
            </a:srgbClr>
          </a:solidFill>
          <a:ln w="9525">
            <a:solidFill>
              <a:schemeClr val="accent2"/>
            </a:solidFill>
            <a:miter lim="800000"/>
            <a:headEnd/>
            <a:tailEnd/>
          </a:ln>
          <a:effectLst/>
        </p:spPr>
        <p:txBody>
          <a:bodyPr wrap="square">
            <a:spAutoFit/>
          </a:bodyPr>
          <a:lstStyle/>
          <a:p>
            <a:pPr algn="ctr">
              <a:spcBef>
                <a:spcPct val="50000"/>
              </a:spcBef>
            </a:pPr>
            <a:r>
              <a:rPr lang="fr-FR" sz="2200" b="1" dirty="0"/>
              <a:t>Contraintes humaines</a:t>
            </a:r>
          </a:p>
        </p:txBody>
      </p:sp>
      <p:sp>
        <p:nvSpPr>
          <p:cNvPr id="13" name="Line 8"/>
          <p:cNvSpPr>
            <a:spLocks noChangeShapeType="1"/>
          </p:cNvSpPr>
          <p:nvPr/>
        </p:nvSpPr>
        <p:spPr bwMode="auto">
          <a:xfrm>
            <a:off x="4357686" y="2004998"/>
            <a:ext cx="45719" cy="504825"/>
          </a:xfrm>
          <a:prstGeom prst="line">
            <a:avLst/>
          </a:prstGeom>
          <a:noFill/>
          <a:ln w="9525">
            <a:solidFill>
              <a:schemeClr val="tx1"/>
            </a:solidFill>
            <a:round/>
            <a:headEnd/>
            <a:tailEnd type="triangle" w="med" len="med"/>
          </a:ln>
          <a:effectLst/>
        </p:spPr>
        <p:txBody>
          <a:bodyPr/>
          <a:lstStyle/>
          <a:p>
            <a:endParaRPr lang="fr-FR"/>
          </a:p>
        </p:txBody>
      </p:sp>
      <p:sp>
        <p:nvSpPr>
          <p:cNvPr id="14" name="Line 9"/>
          <p:cNvSpPr>
            <a:spLocks noChangeShapeType="1"/>
          </p:cNvSpPr>
          <p:nvPr/>
        </p:nvSpPr>
        <p:spPr bwMode="auto">
          <a:xfrm flipH="1">
            <a:off x="1628767" y="2004998"/>
            <a:ext cx="1629922" cy="504825"/>
          </a:xfrm>
          <a:prstGeom prst="line">
            <a:avLst/>
          </a:prstGeom>
          <a:noFill/>
          <a:ln w="9525">
            <a:solidFill>
              <a:schemeClr val="tx1"/>
            </a:solidFill>
            <a:round/>
            <a:headEnd/>
            <a:tailEnd type="triangle" w="med" len="med"/>
          </a:ln>
          <a:effectLst/>
        </p:spPr>
        <p:txBody>
          <a:bodyPr/>
          <a:lstStyle/>
          <a:p>
            <a:endParaRPr lang="fr-FR"/>
          </a:p>
        </p:txBody>
      </p:sp>
      <p:sp>
        <p:nvSpPr>
          <p:cNvPr id="15" name="Line 10"/>
          <p:cNvSpPr>
            <a:spLocks noChangeShapeType="1"/>
          </p:cNvSpPr>
          <p:nvPr/>
        </p:nvSpPr>
        <p:spPr bwMode="auto">
          <a:xfrm>
            <a:off x="5157780" y="2004998"/>
            <a:ext cx="1833101" cy="504825"/>
          </a:xfrm>
          <a:prstGeom prst="line">
            <a:avLst/>
          </a:prstGeom>
          <a:noFill/>
          <a:ln w="9525">
            <a:solidFill>
              <a:schemeClr val="tx1"/>
            </a:solidFill>
            <a:round/>
            <a:headEnd/>
            <a:tailEnd type="triangle" w="med" len="med"/>
          </a:ln>
          <a:effectLst/>
        </p:spPr>
        <p:txBody>
          <a:bodyPr/>
          <a:lstStyle/>
          <a:p>
            <a:endParaRPr lang="fr-FR"/>
          </a:p>
        </p:txBody>
      </p:sp>
      <p:sp>
        <p:nvSpPr>
          <p:cNvPr id="16" name="Text Box 11"/>
          <p:cNvSpPr txBox="1">
            <a:spLocks noChangeArrowheads="1"/>
          </p:cNvSpPr>
          <p:nvPr/>
        </p:nvSpPr>
        <p:spPr bwMode="auto">
          <a:xfrm>
            <a:off x="6143636" y="3918900"/>
            <a:ext cx="1848913" cy="1938992"/>
          </a:xfrm>
          <a:prstGeom prst="rect">
            <a:avLst/>
          </a:prstGeom>
          <a:noFill/>
          <a:ln w="9525">
            <a:noFill/>
            <a:miter lim="800000"/>
            <a:headEnd/>
            <a:tailEnd/>
          </a:ln>
          <a:effectLst/>
        </p:spPr>
        <p:txBody>
          <a:bodyPr wrap="square">
            <a:spAutoFit/>
          </a:bodyPr>
          <a:lstStyle/>
          <a:p>
            <a:pPr algn="just">
              <a:spcBef>
                <a:spcPct val="50000"/>
              </a:spcBef>
            </a:pPr>
            <a:r>
              <a:rPr lang="fr-FR" sz="2000" dirty="0"/>
              <a:t>Capacité des moyens techniques à suivre les prévisions de production.</a:t>
            </a:r>
          </a:p>
        </p:txBody>
      </p:sp>
      <p:sp>
        <p:nvSpPr>
          <p:cNvPr id="17" name="Text Box 12"/>
          <p:cNvSpPr txBox="1">
            <a:spLocks noChangeArrowheads="1"/>
          </p:cNvSpPr>
          <p:nvPr/>
        </p:nvSpPr>
        <p:spPr bwMode="auto">
          <a:xfrm>
            <a:off x="188905" y="3918900"/>
            <a:ext cx="2168517" cy="1938992"/>
          </a:xfrm>
          <a:prstGeom prst="rect">
            <a:avLst/>
          </a:prstGeom>
          <a:noFill/>
          <a:ln w="9525">
            <a:noFill/>
            <a:miter lim="800000"/>
            <a:headEnd/>
            <a:tailEnd/>
          </a:ln>
          <a:effectLst/>
        </p:spPr>
        <p:txBody>
          <a:bodyPr wrap="square">
            <a:spAutoFit/>
          </a:bodyPr>
          <a:lstStyle/>
          <a:p>
            <a:pPr algn="just">
              <a:spcBef>
                <a:spcPct val="50000"/>
              </a:spcBef>
            </a:pPr>
            <a:r>
              <a:rPr lang="fr-FR" sz="2000" dirty="0"/>
              <a:t>Capacité à embaucher ou à avoir recours aux heures supplémentaires suite à une explosion de la demande.</a:t>
            </a:r>
          </a:p>
        </p:txBody>
      </p:sp>
      <p:sp>
        <p:nvSpPr>
          <p:cNvPr id="18" name="Text Box 13"/>
          <p:cNvSpPr txBox="1">
            <a:spLocks noChangeArrowheads="1"/>
          </p:cNvSpPr>
          <p:nvPr/>
        </p:nvSpPr>
        <p:spPr bwMode="auto">
          <a:xfrm>
            <a:off x="2714612" y="3929066"/>
            <a:ext cx="3143272" cy="1446550"/>
          </a:xfrm>
          <a:prstGeom prst="rect">
            <a:avLst/>
          </a:prstGeom>
          <a:noFill/>
          <a:ln w="9525">
            <a:noFill/>
            <a:miter lim="800000"/>
            <a:headEnd/>
            <a:tailEnd/>
          </a:ln>
          <a:effectLst/>
        </p:spPr>
        <p:txBody>
          <a:bodyPr wrap="square">
            <a:spAutoFit/>
          </a:bodyPr>
          <a:lstStyle/>
          <a:p>
            <a:pPr algn="just">
              <a:spcBef>
                <a:spcPct val="50000"/>
              </a:spcBef>
            </a:pPr>
            <a:r>
              <a:rPr lang="fr-FR" sz="2200" dirty="0"/>
              <a:t>Capacité du marché des matières premières à fournir l’entreprise en fonction des prévisions de ventes.</a:t>
            </a:r>
          </a:p>
        </p:txBody>
      </p:sp>
      <p:sp>
        <p:nvSpPr>
          <p:cNvPr id="19" name="Espace réservé de la date 18"/>
          <p:cNvSpPr>
            <a:spLocks noGrp="1"/>
          </p:cNvSpPr>
          <p:nvPr>
            <p:ph type="dt" sz="half" idx="10"/>
          </p:nvPr>
        </p:nvSpPr>
        <p:spPr/>
        <p:txBody>
          <a:bodyPr/>
          <a:lstStyle/>
          <a:p>
            <a:fld id="{E33C69B3-9600-4072-9A1E-262EA6A47331}" type="datetime1">
              <a:rPr lang="fr-FR" smtClean="0"/>
              <a:pPr/>
              <a:t>18/03/2020</a:t>
            </a:fld>
            <a:endParaRPr lang="fr-FR"/>
          </a:p>
        </p:txBody>
      </p:sp>
      <p:sp>
        <p:nvSpPr>
          <p:cNvPr id="20" name="Espace réservé du numéro de diapositive 19"/>
          <p:cNvSpPr>
            <a:spLocks noGrp="1"/>
          </p:cNvSpPr>
          <p:nvPr>
            <p:ph type="sldNum" sz="quarter" idx="12"/>
          </p:nvPr>
        </p:nvSpPr>
        <p:spPr/>
        <p:txBody>
          <a:bodyPr/>
          <a:lstStyle/>
          <a:p>
            <a:fld id="{15DD9D23-6D44-4FAA-A330-2237862EF4A5}" type="slidenum">
              <a:rPr lang="fr-FR" smtClean="0"/>
              <a:pPr/>
              <a:t>34</a:t>
            </a:fld>
            <a:endParaRPr lang="fr-FR"/>
          </a:p>
        </p:txBody>
      </p:sp>
      <p:sp>
        <p:nvSpPr>
          <p:cNvPr id="21" name="Espace réservé du pied de page 2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3. Budget de Production</a:t>
            </a:r>
          </a:p>
        </p:txBody>
      </p:sp>
      <p:sp>
        <p:nvSpPr>
          <p:cNvPr id="7" name="Text Box 4"/>
          <p:cNvSpPr txBox="1">
            <a:spLocks noChangeArrowheads="1"/>
          </p:cNvSpPr>
          <p:nvPr/>
        </p:nvSpPr>
        <p:spPr bwMode="auto">
          <a:xfrm>
            <a:off x="1258888" y="1916113"/>
            <a:ext cx="6337300" cy="3232150"/>
          </a:xfrm>
          <a:prstGeom prst="rect">
            <a:avLst/>
          </a:prstGeom>
          <a:noFill/>
          <a:ln w="9525">
            <a:noFill/>
            <a:miter lim="800000"/>
            <a:headEnd/>
            <a:tailEnd/>
          </a:ln>
          <a:effectLst/>
        </p:spPr>
        <p:txBody>
          <a:bodyPr>
            <a:spAutoFit/>
          </a:bodyPr>
          <a:lstStyle/>
          <a:p>
            <a:pPr algn="ctr"/>
            <a:r>
              <a:rPr lang="fr-FR" sz="2800" b="1" u="sng" dirty="0">
                <a:solidFill>
                  <a:srgbClr val="C00000"/>
                </a:solidFill>
              </a:rPr>
              <a:t>Budget de production </a:t>
            </a:r>
          </a:p>
          <a:p>
            <a:pPr algn="ctr"/>
            <a:r>
              <a:rPr lang="fr-FR" sz="2800" b="1" u="sng" dirty="0">
                <a:solidFill>
                  <a:srgbClr val="C00000"/>
                </a:solidFill>
              </a:rPr>
              <a:t>Ou Production </a:t>
            </a:r>
            <a:r>
              <a:rPr lang="fr-FR" sz="2800" b="1" u="sng" dirty="0" smtClean="0">
                <a:solidFill>
                  <a:srgbClr val="C00000"/>
                </a:solidFill>
              </a:rPr>
              <a:t>budgétée</a:t>
            </a:r>
            <a:endParaRPr lang="fr-FR" sz="2800" b="1" u="sng" dirty="0">
              <a:solidFill>
                <a:srgbClr val="C00000"/>
              </a:solidFill>
            </a:endParaRPr>
          </a:p>
          <a:p>
            <a:pPr algn="ctr"/>
            <a:r>
              <a:rPr lang="fr-FR" sz="2400" dirty="0"/>
              <a:t> </a:t>
            </a:r>
            <a:r>
              <a:rPr lang="fr-FR" sz="2500" dirty="0"/>
              <a:t>= </a:t>
            </a:r>
          </a:p>
          <a:p>
            <a:pPr algn="ctr"/>
            <a:r>
              <a:rPr lang="fr-FR" sz="2500" dirty="0"/>
              <a:t>ventes budgétées (en volume) </a:t>
            </a:r>
          </a:p>
          <a:p>
            <a:pPr algn="ctr"/>
            <a:r>
              <a:rPr lang="fr-FR" sz="2500" dirty="0"/>
              <a:t> +</a:t>
            </a:r>
          </a:p>
          <a:p>
            <a:pPr algn="ctr"/>
            <a:r>
              <a:rPr lang="fr-FR" sz="2500" dirty="0"/>
              <a:t> objectif du stock final (en volume) </a:t>
            </a:r>
          </a:p>
          <a:p>
            <a:pPr algn="ctr"/>
            <a:r>
              <a:rPr lang="fr-FR" sz="2500" dirty="0"/>
              <a:t> – </a:t>
            </a:r>
          </a:p>
          <a:p>
            <a:pPr algn="ctr"/>
            <a:r>
              <a:rPr lang="fr-FR" sz="2500" dirty="0"/>
              <a:t>stock initial de PF (en volume)</a:t>
            </a:r>
          </a:p>
        </p:txBody>
      </p:sp>
      <p:sp>
        <p:nvSpPr>
          <p:cNvPr id="8" name="Espace réservé de la date 7"/>
          <p:cNvSpPr>
            <a:spLocks noGrp="1"/>
          </p:cNvSpPr>
          <p:nvPr>
            <p:ph type="dt" sz="half" idx="10"/>
          </p:nvPr>
        </p:nvSpPr>
        <p:spPr/>
        <p:txBody>
          <a:bodyPr/>
          <a:lstStyle/>
          <a:p>
            <a:fld id="{9DB22093-C892-4450-A4C4-3534B03D45E4}" type="datetime1">
              <a:rPr lang="fr-FR" smtClean="0"/>
              <a:pPr/>
              <a:t>18/03/2020</a:t>
            </a:fld>
            <a:endParaRPr lang="fr-FR"/>
          </a:p>
        </p:txBody>
      </p:sp>
      <p:sp>
        <p:nvSpPr>
          <p:cNvPr id="11" name="Espace réservé du numéro de diapositive 10"/>
          <p:cNvSpPr>
            <a:spLocks noGrp="1"/>
          </p:cNvSpPr>
          <p:nvPr>
            <p:ph type="sldNum" sz="quarter" idx="12"/>
          </p:nvPr>
        </p:nvSpPr>
        <p:spPr/>
        <p:txBody>
          <a:bodyPr/>
          <a:lstStyle/>
          <a:p>
            <a:fld id="{15DD9D23-6D44-4FAA-A330-2237862EF4A5}" type="slidenum">
              <a:rPr lang="fr-FR" smtClean="0"/>
              <a:pPr/>
              <a:t>35</a:t>
            </a:fld>
            <a:endParaRPr lang="fr-FR"/>
          </a:p>
        </p:txBody>
      </p:sp>
      <p:sp>
        <p:nvSpPr>
          <p:cNvPr id="12" name="Espace réservé du pied de page 11"/>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3. Budget de Production</a:t>
            </a:r>
          </a:p>
        </p:txBody>
      </p:sp>
      <p:sp>
        <p:nvSpPr>
          <p:cNvPr id="7" name="ZoneTexte 6"/>
          <p:cNvSpPr txBox="1"/>
          <p:nvPr/>
        </p:nvSpPr>
        <p:spPr>
          <a:xfrm>
            <a:off x="428596" y="2071678"/>
            <a:ext cx="7286676" cy="2677656"/>
          </a:xfrm>
          <a:prstGeom prst="rect">
            <a:avLst/>
          </a:prstGeom>
          <a:noFill/>
        </p:spPr>
        <p:txBody>
          <a:bodyPr wrap="square" rtlCol="0">
            <a:spAutoFit/>
          </a:bodyPr>
          <a:lstStyle/>
          <a:p>
            <a:pPr algn="ctr"/>
            <a:r>
              <a:rPr lang="fr-FR" sz="2400" b="1" u="sng" dirty="0" smtClean="0">
                <a:solidFill>
                  <a:srgbClr val="C00000"/>
                </a:solidFill>
              </a:rPr>
              <a:t>Application:</a:t>
            </a:r>
          </a:p>
          <a:p>
            <a:endParaRPr lang="fr-FR" sz="2400" dirty="0" smtClean="0"/>
          </a:p>
          <a:p>
            <a:r>
              <a:rPr lang="fr-FR" sz="2400" dirty="0" smtClean="0"/>
              <a:t>Calculer la production budgétée  de l’entreprise Alpha sachant que l’objectif stock final s’élève à 110 000 DH, le stock initial s’élève à 95 000 DH. L’entreprise prévoit de vendre 540 Produits au prix unitaire de 1600 DH.</a:t>
            </a:r>
          </a:p>
          <a:p>
            <a:endParaRPr lang="fr-FR" sz="2400" dirty="0"/>
          </a:p>
        </p:txBody>
      </p:sp>
      <p:sp>
        <p:nvSpPr>
          <p:cNvPr id="8" name="Espace réservé de la date 7"/>
          <p:cNvSpPr>
            <a:spLocks noGrp="1"/>
          </p:cNvSpPr>
          <p:nvPr>
            <p:ph type="dt" sz="half" idx="10"/>
          </p:nvPr>
        </p:nvSpPr>
        <p:spPr/>
        <p:txBody>
          <a:bodyPr/>
          <a:lstStyle/>
          <a:p>
            <a:fld id="{583C608D-D70C-48FD-80AD-C0CA1EC8B2A2}" type="datetime1">
              <a:rPr lang="fr-FR" smtClean="0"/>
              <a:pPr/>
              <a:t>18/03/2020</a:t>
            </a:fld>
            <a:endParaRPr lang="fr-FR"/>
          </a:p>
        </p:txBody>
      </p:sp>
      <p:sp>
        <p:nvSpPr>
          <p:cNvPr id="11" name="Espace réservé du numéro de diapositive 10"/>
          <p:cNvSpPr>
            <a:spLocks noGrp="1"/>
          </p:cNvSpPr>
          <p:nvPr>
            <p:ph type="sldNum" sz="quarter" idx="12"/>
          </p:nvPr>
        </p:nvSpPr>
        <p:spPr/>
        <p:txBody>
          <a:bodyPr/>
          <a:lstStyle/>
          <a:p>
            <a:fld id="{15DD9D23-6D44-4FAA-A330-2237862EF4A5}" type="slidenum">
              <a:rPr lang="fr-FR" smtClean="0"/>
              <a:pPr/>
              <a:t>36</a:t>
            </a:fld>
            <a:endParaRPr lang="fr-FR"/>
          </a:p>
        </p:txBody>
      </p:sp>
      <p:sp>
        <p:nvSpPr>
          <p:cNvPr id="12" name="Espace réservé du pied de page 11"/>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3. Budget de Production</a:t>
            </a:r>
          </a:p>
        </p:txBody>
      </p:sp>
      <p:sp>
        <p:nvSpPr>
          <p:cNvPr id="7" name="ZoneTexte 6"/>
          <p:cNvSpPr txBox="1"/>
          <p:nvPr/>
        </p:nvSpPr>
        <p:spPr>
          <a:xfrm>
            <a:off x="1071538" y="1714488"/>
            <a:ext cx="6643734" cy="3662541"/>
          </a:xfrm>
          <a:prstGeom prst="rect">
            <a:avLst/>
          </a:prstGeom>
          <a:noFill/>
        </p:spPr>
        <p:txBody>
          <a:bodyPr wrap="square" rtlCol="0">
            <a:spAutoFit/>
          </a:bodyPr>
          <a:lstStyle/>
          <a:p>
            <a:pPr algn="ctr"/>
            <a:r>
              <a:rPr lang="fr-FR" sz="2600" b="1" u="sng" dirty="0" smtClean="0">
                <a:solidFill>
                  <a:srgbClr val="C00000"/>
                </a:solidFill>
              </a:rPr>
              <a:t>Solution:</a:t>
            </a:r>
          </a:p>
          <a:p>
            <a:endParaRPr lang="fr-FR" sz="2600" dirty="0" smtClean="0"/>
          </a:p>
          <a:p>
            <a:r>
              <a:rPr lang="fr-FR" sz="2600" dirty="0" smtClean="0"/>
              <a:t>Ventes budgétées                        864 000 DH</a:t>
            </a:r>
          </a:p>
          <a:p>
            <a:r>
              <a:rPr lang="fr-FR" sz="2600" dirty="0" smtClean="0"/>
              <a:t>Objectif stock final                     110 000 DH</a:t>
            </a:r>
          </a:p>
          <a:p>
            <a:r>
              <a:rPr lang="fr-FR" sz="2600" dirty="0" smtClean="0"/>
              <a:t>Stock initial                                  95 000 DH</a:t>
            </a:r>
          </a:p>
          <a:p>
            <a:endParaRPr lang="fr-FR" sz="2600" dirty="0" smtClean="0"/>
          </a:p>
          <a:p>
            <a:endParaRPr lang="fr-FR" sz="2600" dirty="0" smtClean="0"/>
          </a:p>
          <a:p>
            <a:r>
              <a:rPr lang="fr-FR" sz="2600" b="1" dirty="0" smtClean="0">
                <a:solidFill>
                  <a:srgbClr val="C00000"/>
                </a:solidFill>
              </a:rPr>
              <a:t>Budget de Production           879 000 DH</a:t>
            </a:r>
          </a:p>
          <a:p>
            <a:endParaRPr lang="fr-FR" sz="2400" dirty="0"/>
          </a:p>
        </p:txBody>
      </p:sp>
      <p:cxnSp>
        <p:nvCxnSpPr>
          <p:cNvPr id="11" name="Connecteur droit 10"/>
          <p:cNvCxnSpPr/>
          <p:nvPr/>
        </p:nvCxnSpPr>
        <p:spPr>
          <a:xfrm>
            <a:off x="4357686" y="4357694"/>
            <a:ext cx="25717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Espace réservé de la date 7"/>
          <p:cNvSpPr>
            <a:spLocks noGrp="1"/>
          </p:cNvSpPr>
          <p:nvPr>
            <p:ph type="dt" sz="half" idx="10"/>
          </p:nvPr>
        </p:nvSpPr>
        <p:spPr/>
        <p:txBody>
          <a:bodyPr/>
          <a:lstStyle/>
          <a:p>
            <a:fld id="{74DEDB82-81CD-4C23-978E-6EEF913741E9}" type="datetime1">
              <a:rPr lang="fr-FR" smtClean="0"/>
              <a:pPr/>
              <a:t>18/03/2020</a:t>
            </a:fld>
            <a:endParaRPr lang="fr-FR"/>
          </a:p>
        </p:txBody>
      </p:sp>
      <p:sp>
        <p:nvSpPr>
          <p:cNvPr id="12" name="Espace réservé du numéro de diapositive 11"/>
          <p:cNvSpPr>
            <a:spLocks noGrp="1"/>
          </p:cNvSpPr>
          <p:nvPr>
            <p:ph type="sldNum" sz="quarter" idx="12"/>
          </p:nvPr>
        </p:nvSpPr>
        <p:spPr/>
        <p:txBody>
          <a:bodyPr/>
          <a:lstStyle/>
          <a:p>
            <a:fld id="{15DD9D23-6D44-4FAA-A330-2237862EF4A5}" type="slidenum">
              <a:rPr lang="fr-FR" smtClean="0"/>
              <a:pPr/>
              <a:t>37</a:t>
            </a:fld>
            <a:endParaRPr lang="fr-FR"/>
          </a:p>
        </p:txBody>
      </p:sp>
      <p:sp>
        <p:nvSpPr>
          <p:cNvPr id="13" name="Espace réservé du pied de page 12"/>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4. Budget d’approvisionnement</a:t>
            </a:r>
          </a:p>
        </p:txBody>
      </p:sp>
      <p:graphicFrame>
        <p:nvGraphicFramePr>
          <p:cNvPr id="5" name="Diagramme 4"/>
          <p:cNvGraphicFramePr/>
          <p:nvPr/>
        </p:nvGraphicFramePr>
        <p:xfrm>
          <a:off x="500034" y="1785926"/>
          <a:ext cx="726284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space réservé de la date 6"/>
          <p:cNvSpPr>
            <a:spLocks noGrp="1"/>
          </p:cNvSpPr>
          <p:nvPr>
            <p:ph type="dt" sz="half" idx="10"/>
          </p:nvPr>
        </p:nvSpPr>
        <p:spPr/>
        <p:txBody>
          <a:bodyPr/>
          <a:lstStyle/>
          <a:p>
            <a:fld id="{F3BAD0C7-763F-4C23-8E11-80132B5FD560}"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38</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5" name="ZoneTexte 4"/>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4. </a:t>
            </a:r>
            <a:r>
              <a:rPr lang="fr-FR" sz="2600" b="1" i="1" u="sng" smtClean="0">
                <a:solidFill>
                  <a:schemeClr val="tx2">
                    <a:lumMod val="50000"/>
                  </a:schemeClr>
                </a:solidFill>
              </a:rPr>
              <a:t>Budget d’approvisionnement</a:t>
            </a:r>
            <a:endParaRPr lang="fr-FR" sz="2600" b="1" i="1" u="sng" dirty="0" smtClean="0">
              <a:solidFill>
                <a:schemeClr val="tx2">
                  <a:lumMod val="50000"/>
                </a:schemeClr>
              </a:solidFill>
            </a:endParaRPr>
          </a:p>
        </p:txBody>
      </p:sp>
      <p:graphicFrame>
        <p:nvGraphicFramePr>
          <p:cNvPr id="6" name="Diagramme 5"/>
          <p:cNvGraphicFramePr/>
          <p:nvPr/>
        </p:nvGraphicFramePr>
        <p:xfrm>
          <a:off x="500034" y="1714488"/>
          <a:ext cx="7286676" cy="3643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space réservé de la date 6"/>
          <p:cNvSpPr>
            <a:spLocks noGrp="1"/>
          </p:cNvSpPr>
          <p:nvPr>
            <p:ph type="dt" sz="half" idx="10"/>
          </p:nvPr>
        </p:nvSpPr>
        <p:spPr/>
        <p:txBody>
          <a:bodyPr/>
          <a:lstStyle/>
          <a:p>
            <a:fld id="{BDF448BF-53DF-4808-B74B-5D47BA8949FA}"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39</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0A43308-AE24-43DC-B4D8-B79926AD2449}" type="datetime1">
              <a:rPr lang="fr-FR" smtClean="0"/>
              <a:pPr/>
              <a:t>18/03/2020</a:t>
            </a:fld>
            <a:endParaRPr lang="fr-FR"/>
          </a:p>
        </p:txBody>
      </p:sp>
      <p:sp>
        <p:nvSpPr>
          <p:cNvPr id="6" name="Espace réservé du pied de page 5"/>
          <p:cNvSpPr>
            <a:spLocks noGrp="1"/>
          </p:cNvSpPr>
          <p:nvPr>
            <p:ph type="ftr" sz="quarter" idx="11"/>
          </p:nvPr>
        </p:nvSpPr>
        <p:spPr/>
        <p:txBody>
          <a:bodyPr/>
          <a:lstStyle/>
          <a:p>
            <a:r>
              <a:rPr lang="fr-FR" smtClean="0"/>
              <a:t>Année universitaire 2019-2020</a:t>
            </a:r>
            <a:endParaRPr lang="fr-FR"/>
          </a:p>
        </p:txBody>
      </p:sp>
      <p:sp>
        <p:nvSpPr>
          <p:cNvPr id="5" name="Espace réservé du numéro de diapositive 4"/>
          <p:cNvSpPr>
            <a:spLocks noGrp="1"/>
          </p:cNvSpPr>
          <p:nvPr>
            <p:ph type="sldNum" sz="quarter" idx="12"/>
          </p:nvPr>
        </p:nvSpPr>
        <p:spPr/>
        <p:txBody>
          <a:bodyPr/>
          <a:lstStyle/>
          <a:p>
            <a:fld id="{15DD9D23-6D44-4FAA-A330-2237862EF4A5}" type="slidenum">
              <a:rPr lang="fr-FR" smtClean="0"/>
              <a:pPr/>
              <a:t>4</a:t>
            </a:fld>
            <a:endParaRPr lang="fr-FR"/>
          </a:p>
        </p:txBody>
      </p:sp>
      <p:sp>
        <p:nvSpPr>
          <p:cNvPr id="9" name="ZoneTexte 8"/>
          <p:cNvSpPr txBox="1"/>
          <p:nvPr/>
        </p:nvSpPr>
        <p:spPr>
          <a:xfrm>
            <a:off x="1357290" y="142852"/>
            <a:ext cx="6643734"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2800" u="sng" dirty="0" smtClean="0"/>
              <a:t>Introduction</a:t>
            </a:r>
            <a:endParaRPr lang="fr-FR" sz="2800" u="sng" dirty="0"/>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graphicFrame>
        <p:nvGraphicFramePr>
          <p:cNvPr id="7" name="Diagramme 6"/>
          <p:cNvGraphicFramePr/>
          <p:nvPr/>
        </p:nvGraphicFramePr>
        <p:xfrm>
          <a:off x="-3286180" y="857232"/>
          <a:ext cx="13358906" cy="5786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5" name="ZoneTexte 4"/>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4. </a:t>
            </a:r>
            <a:r>
              <a:rPr lang="fr-FR" sz="2600" b="1" i="1" u="sng" smtClean="0">
                <a:solidFill>
                  <a:schemeClr val="tx2">
                    <a:lumMod val="50000"/>
                  </a:schemeClr>
                </a:solidFill>
              </a:rPr>
              <a:t>Budget d’approvisionnement</a:t>
            </a:r>
            <a:endParaRPr lang="fr-FR" sz="2600" b="1" i="1" u="sng" dirty="0" smtClean="0">
              <a:solidFill>
                <a:schemeClr val="tx2">
                  <a:lumMod val="50000"/>
                </a:schemeClr>
              </a:solidFill>
            </a:endParaRPr>
          </a:p>
        </p:txBody>
      </p:sp>
      <p:graphicFrame>
        <p:nvGraphicFramePr>
          <p:cNvPr id="6" name="Diagramme 5"/>
          <p:cNvGraphicFramePr/>
          <p:nvPr/>
        </p:nvGraphicFramePr>
        <p:xfrm>
          <a:off x="214282" y="1428736"/>
          <a:ext cx="8715436" cy="52149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space réservé de la date 6"/>
          <p:cNvSpPr>
            <a:spLocks noGrp="1"/>
          </p:cNvSpPr>
          <p:nvPr>
            <p:ph type="dt" sz="half" idx="10"/>
          </p:nvPr>
        </p:nvSpPr>
        <p:spPr/>
        <p:txBody>
          <a:bodyPr/>
          <a:lstStyle/>
          <a:p>
            <a:fld id="{6EA683D9-A1DB-412B-9CC3-D633F68DD2B9}"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40</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5" name="ZoneTexte 4"/>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4. </a:t>
            </a:r>
            <a:r>
              <a:rPr lang="fr-FR" sz="2600" b="1" i="1" u="sng" smtClean="0">
                <a:solidFill>
                  <a:schemeClr val="tx2">
                    <a:lumMod val="50000"/>
                  </a:schemeClr>
                </a:solidFill>
              </a:rPr>
              <a:t>Budget d’approvisionnement</a:t>
            </a:r>
            <a:endParaRPr lang="fr-FR" sz="2600" b="1" i="1" u="sng" dirty="0" smtClean="0">
              <a:solidFill>
                <a:schemeClr val="tx2">
                  <a:lumMod val="50000"/>
                </a:schemeClr>
              </a:solidFill>
            </a:endParaRPr>
          </a:p>
        </p:txBody>
      </p:sp>
      <p:sp>
        <p:nvSpPr>
          <p:cNvPr id="6" name="Rectangle 5"/>
          <p:cNvSpPr/>
          <p:nvPr/>
        </p:nvSpPr>
        <p:spPr>
          <a:xfrm>
            <a:off x="1571604" y="2071678"/>
            <a:ext cx="4572000" cy="2893100"/>
          </a:xfrm>
          <a:prstGeom prst="rect">
            <a:avLst/>
          </a:prstGeom>
        </p:spPr>
        <p:txBody>
          <a:bodyPr>
            <a:spAutoFit/>
          </a:bodyPr>
          <a:lstStyle/>
          <a:p>
            <a:pPr algn="ctr"/>
            <a:r>
              <a:rPr lang="fr-FR" sz="2600" b="1" u="sng" dirty="0" smtClean="0">
                <a:solidFill>
                  <a:srgbClr val="FF0000"/>
                </a:solidFill>
              </a:rPr>
              <a:t>Budget d’approvisionnement </a:t>
            </a:r>
          </a:p>
          <a:p>
            <a:pPr algn="ctr"/>
            <a:r>
              <a:rPr lang="fr-FR" sz="2600" b="1" dirty="0" smtClean="0"/>
              <a:t>= </a:t>
            </a:r>
          </a:p>
          <a:p>
            <a:pPr algn="ctr"/>
            <a:r>
              <a:rPr lang="fr-FR" sz="2600" b="1" dirty="0" smtClean="0"/>
              <a:t>consommation de MP </a:t>
            </a:r>
          </a:p>
          <a:p>
            <a:pPr algn="ctr"/>
            <a:r>
              <a:rPr lang="fr-FR" sz="2600" b="1" dirty="0" smtClean="0"/>
              <a:t>+ </a:t>
            </a:r>
          </a:p>
          <a:p>
            <a:pPr algn="ctr"/>
            <a:r>
              <a:rPr lang="fr-FR" sz="2600" b="1" dirty="0" smtClean="0"/>
              <a:t>objectif de SF de MP </a:t>
            </a:r>
          </a:p>
          <a:p>
            <a:pPr algn="ctr"/>
            <a:r>
              <a:rPr lang="fr-FR" sz="2600" b="1" dirty="0" smtClean="0"/>
              <a:t>– </a:t>
            </a:r>
          </a:p>
          <a:p>
            <a:pPr algn="ctr"/>
            <a:r>
              <a:rPr lang="fr-FR" sz="2600" b="1" dirty="0" smtClean="0"/>
              <a:t>SI de MP</a:t>
            </a:r>
            <a:endParaRPr lang="fr-FR" sz="2600" b="1" dirty="0"/>
          </a:p>
        </p:txBody>
      </p:sp>
      <p:sp>
        <p:nvSpPr>
          <p:cNvPr id="7" name="Espace réservé de la date 6"/>
          <p:cNvSpPr>
            <a:spLocks noGrp="1"/>
          </p:cNvSpPr>
          <p:nvPr>
            <p:ph type="dt" sz="half" idx="10"/>
          </p:nvPr>
        </p:nvSpPr>
        <p:spPr/>
        <p:txBody>
          <a:bodyPr/>
          <a:lstStyle/>
          <a:p>
            <a:fld id="{81DFD465-FAB8-4BE2-8FA0-A02497699477}"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41</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5" name="ZoneTexte 4"/>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5. Budget d’investissement</a:t>
            </a:r>
          </a:p>
        </p:txBody>
      </p:sp>
      <p:sp>
        <p:nvSpPr>
          <p:cNvPr id="6" name="Text Box 4"/>
          <p:cNvSpPr txBox="1">
            <a:spLocks noChangeArrowheads="1"/>
          </p:cNvSpPr>
          <p:nvPr/>
        </p:nvSpPr>
        <p:spPr bwMode="auto">
          <a:xfrm>
            <a:off x="285720" y="1844675"/>
            <a:ext cx="7643866" cy="3631763"/>
          </a:xfrm>
          <a:prstGeom prst="rect">
            <a:avLst/>
          </a:prstGeom>
          <a:solidFill>
            <a:schemeClr val="bg1"/>
          </a:solidFill>
          <a:ln w="9525">
            <a:noFill/>
            <a:miter lim="800000"/>
            <a:headEnd/>
            <a:tailEnd/>
          </a:ln>
          <a:effectLst/>
        </p:spPr>
        <p:txBody>
          <a:bodyPr wrap="square">
            <a:spAutoFit/>
          </a:bodyPr>
          <a:lstStyle/>
          <a:p>
            <a:pPr algn="just"/>
            <a:r>
              <a:rPr lang="fr-FR" sz="2300" dirty="0"/>
              <a:t>Le budget d’investissement prévoit les investissements prévisionnels de l’entreprise (acquisition ou renouvellement des machines, installations, bâtiments...) et qui répondent aux prévisions du budget  des ventes et de production. </a:t>
            </a:r>
          </a:p>
          <a:p>
            <a:pPr algn="just"/>
            <a:endParaRPr lang="fr-FR" sz="2300" dirty="0"/>
          </a:p>
          <a:p>
            <a:pPr algn="just"/>
            <a:r>
              <a:rPr lang="fr-FR" sz="2300" dirty="0"/>
              <a:t>Le budget d’investissement permet de: </a:t>
            </a:r>
          </a:p>
          <a:p>
            <a:pPr algn="just">
              <a:buFontTx/>
              <a:buChar char="-"/>
            </a:pPr>
            <a:r>
              <a:rPr lang="fr-FR" sz="2300" dirty="0"/>
              <a:t> Augmenter la capacité de production de l’entreprise;</a:t>
            </a:r>
          </a:p>
          <a:p>
            <a:pPr algn="just">
              <a:buFontTx/>
              <a:buChar char="-"/>
            </a:pPr>
            <a:r>
              <a:rPr lang="fr-FR" sz="2300" dirty="0"/>
              <a:t> Améliorer la qualité des produits fabriqués;</a:t>
            </a:r>
          </a:p>
          <a:p>
            <a:pPr algn="just">
              <a:buFontTx/>
              <a:buChar char="-"/>
            </a:pPr>
            <a:r>
              <a:rPr lang="fr-FR" sz="2300" dirty="0"/>
              <a:t> Encourager la recherche et le développement afin de gagner plus de part de marché.</a:t>
            </a:r>
          </a:p>
        </p:txBody>
      </p:sp>
      <p:sp>
        <p:nvSpPr>
          <p:cNvPr id="7" name="Espace réservé de la date 6"/>
          <p:cNvSpPr>
            <a:spLocks noGrp="1"/>
          </p:cNvSpPr>
          <p:nvPr>
            <p:ph type="dt" sz="half" idx="10"/>
          </p:nvPr>
        </p:nvSpPr>
        <p:spPr/>
        <p:txBody>
          <a:bodyPr/>
          <a:lstStyle/>
          <a:p>
            <a:fld id="{B6BB1227-A3FD-4933-AA1D-F4387C1179F4}"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42</a:t>
            </a:fld>
            <a:endParaRPr lang="fr-FR"/>
          </a:p>
        </p:txBody>
      </p:sp>
      <p:sp>
        <p:nvSpPr>
          <p:cNvPr id="11" name="Espace réservé du pied de page 10"/>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14414" y="142852"/>
            <a:ext cx="6929486"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2: Gestion budgétaire, un levier du CG</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6" name="ZoneTexte 5"/>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6. Budget de trésorerie</a:t>
            </a:r>
          </a:p>
        </p:txBody>
      </p:sp>
      <p:sp>
        <p:nvSpPr>
          <p:cNvPr id="7" name="Text Box 4"/>
          <p:cNvSpPr txBox="1">
            <a:spLocks noChangeArrowheads="1"/>
          </p:cNvSpPr>
          <p:nvPr/>
        </p:nvSpPr>
        <p:spPr bwMode="auto">
          <a:xfrm>
            <a:off x="285720" y="1643050"/>
            <a:ext cx="7572428" cy="3816429"/>
          </a:xfrm>
          <a:prstGeom prst="rect">
            <a:avLst/>
          </a:prstGeom>
          <a:solidFill>
            <a:schemeClr val="bg1"/>
          </a:solidFill>
          <a:ln w="9525">
            <a:noFill/>
            <a:miter lim="800000"/>
            <a:headEnd/>
            <a:tailEnd/>
          </a:ln>
          <a:effectLst/>
        </p:spPr>
        <p:txBody>
          <a:bodyPr wrap="square">
            <a:spAutoFit/>
          </a:bodyPr>
          <a:lstStyle/>
          <a:p>
            <a:pPr algn="just">
              <a:buClr>
                <a:schemeClr val="accent1"/>
              </a:buClr>
              <a:buFont typeface="Wingdings" pitchFamily="2" charset="2"/>
              <a:buChar char="ü"/>
            </a:pPr>
            <a:r>
              <a:rPr lang="fr-FR" sz="2200" dirty="0"/>
              <a:t> Le budget de trésorerie est la dernière phase du processus budgétaire dans la mesure où il demeure une synthèse monétaire des différents budgets précédents.</a:t>
            </a:r>
          </a:p>
          <a:p>
            <a:pPr algn="just">
              <a:buClr>
                <a:schemeClr val="accent1"/>
              </a:buClr>
              <a:buFont typeface="Wingdings" pitchFamily="2" charset="2"/>
              <a:buNone/>
            </a:pPr>
            <a:endParaRPr lang="fr-FR" sz="2200" dirty="0"/>
          </a:p>
          <a:p>
            <a:pPr algn="just">
              <a:buClr>
                <a:schemeClr val="accent1"/>
              </a:buClr>
              <a:buFont typeface="Wingdings" pitchFamily="2" charset="2"/>
              <a:buChar char="ü"/>
            </a:pPr>
            <a:r>
              <a:rPr lang="fr-FR" sz="2200" dirty="0"/>
              <a:t> Il sert à prévoir les disponibilités en fonction du niveau prévu d’activité.</a:t>
            </a:r>
          </a:p>
          <a:p>
            <a:pPr algn="just">
              <a:buClr>
                <a:schemeClr val="accent1"/>
              </a:buClr>
              <a:buFont typeface="Wingdings" pitchFamily="2" charset="2"/>
              <a:buChar char="ü"/>
            </a:pPr>
            <a:endParaRPr lang="fr-FR" sz="2200" dirty="0"/>
          </a:p>
          <a:p>
            <a:pPr algn="just">
              <a:buClr>
                <a:schemeClr val="accent1"/>
              </a:buClr>
              <a:buFont typeface="Wingdings" pitchFamily="2" charset="2"/>
              <a:buChar char="ü"/>
            </a:pPr>
            <a:r>
              <a:rPr lang="fr-FR" sz="2200" dirty="0"/>
              <a:t> Sa mission est de mettre en évidence les déficits potentiels et permettre à l’entreprise de prévoir les moyens de financement nécessaires pour y faire face. </a:t>
            </a:r>
          </a:p>
          <a:p>
            <a:pPr algn="just">
              <a:buClr>
                <a:schemeClr val="accent1"/>
              </a:buClr>
              <a:buFont typeface="Wingdings" pitchFamily="2" charset="2"/>
              <a:buChar char="ü"/>
            </a:pPr>
            <a:endParaRPr lang="fr-FR" sz="2200" dirty="0"/>
          </a:p>
        </p:txBody>
      </p:sp>
      <p:sp>
        <p:nvSpPr>
          <p:cNvPr id="8" name="Espace réservé de la date 7"/>
          <p:cNvSpPr>
            <a:spLocks noGrp="1"/>
          </p:cNvSpPr>
          <p:nvPr>
            <p:ph type="dt" sz="half" idx="10"/>
          </p:nvPr>
        </p:nvSpPr>
        <p:spPr/>
        <p:txBody>
          <a:bodyPr/>
          <a:lstStyle/>
          <a:p>
            <a:fld id="{EA5F3865-AD8A-42E2-940D-6134CC4CD617}" type="datetime1">
              <a:rPr lang="fr-FR" smtClean="0"/>
              <a:pPr/>
              <a:t>18/03/2020</a:t>
            </a:fld>
            <a:endParaRPr lang="fr-FR"/>
          </a:p>
        </p:txBody>
      </p:sp>
      <p:sp>
        <p:nvSpPr>
          <p:cNvPr id="11" name="Espace réservé du numéro de diapositive 10"/>
          <p:cNvSpPr>
            <a:spLocks noGrp="1"/>
          </p:cNvSpPr>
          <p:nvPr>
            <p:ph type="sldNum" sz="quarter" idx="12"/>
          </p:nvPr>
        </p:nvSpPr>
        <p:spPr/>
        <p:txBody>
          <a:bodyPr/>
          <a:lstStyle/>
          <a:p>
            <a:fld id="{15DD9D23-6D44-4FAA-A330-2237862EF4A5}" type="slidenum">
              <a:rPr lang="fr-FR" smtClean="0"/>
              <a:pPr/>
              <a:t>43</a:t>
            </a:fld>
            <a:endParaRPr lang="fr-FR"/>
          </a:p>
        </p:txBody>
      </p:sp>
      <p:sp>
        <p:nvSpPr>
          <p:cNvPr id="12" name="Espace réservé du pied de page 11"/>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1.  Définition des méthodes</a:t>
            </a:r>
          </a:p>
        </p:txBody>
      </p:sp>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44</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graphicFrame>
        <p:nvGraphicFramePr>
          <p:cNvPr id="11" name="Diagramme 10"/>
          <p:cNvGraphicFramePr/>
          <p:nvPr/>
        </p:nvGraphicFramePr>
        <p:xfrm>
          <a:off x="-857288" y="1397000"/>
          <a:ext cx="9644130" cy="5103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RÃ©sultat de recherche d'images pour &quot;fsjes ain sebaa casa&quot;"/>
          <p:cNvPicPr>
            <a:picLocks noChangeAspect="1" noChangeArrowheads="1"/>
          </p:cNvPicPr>
          <p:nvPr/>
        </p:nvPicPr>
        <p:blipFill>
          <a:blip r:embed="rId7"/>
          <a:srcRect/>
          <a:stretch>
            <a:fillRect/>
          </a:stretch>
        </p:blipFill>
        <p:spPr bwMode="auto">
          <a:xfrm>
            <a:off x="0" y="0"/>
            <a:ext cx="1142976" cy="100010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1.  Définition des méthodes</a:t>
            </a:r>
          </a:p>
        </p:txBody>
      </p:sp>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45</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graphicFrame>
        <p:nvGraphicFramePr>
          <p:cNvPr id="11" name="Diagramme 10"/>
          <p:cNvGraphicFramePr/>
          <p:nvPr/>
        </p:nvGraphicFramePr>
        <p:xfrm>
          <a:off x="214282" y="1428736"/>
          <a:ext cx="7786742" cy="5032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RÃ©sultat de recherche d'images pour &quot;fsjes ain sebaa casa&quot;"/>
          <p:cNvPicPr>
            <a:picLocks noChangeAspect="1" noChangeArrowheads="1"/>
          </p:cNvPicPr>
          <p:nvPr/>
        </p:nvPicPr>
        <p:blipFill>
          <a:blip r:embed="rId7"/>
          <a:srcRect/>
          <a:stretch>
            <a:fillRect/>
          </a:stretch>
        </p:blipFill>
        <p:spPr bwMode="auto">
          <a:xfrm>
            <a:off x="0" y="0"/>
            <a:ext cx="1142976" cy="100010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1.  Définition des méthodes</a:t>
            </a:r>
          </a:p>
        </p:txBody>
      </p:sp>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46</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sp>
        <p:nvSpPr>
          <p:cNvPr id="11" name="Rectangle 6"/>
          <p:cNvSpPr>
            <a:spLocks noChangeArrowheads="1"/>
          </p:cNvSpPr>
          <p:nvPr/>
        </p:nvSpPr>
        <p:spPr bwMode="auto">
          <a:xfrm>
            <a:off x="4749770" y="3865559"/>
            <a:ext cx="2951163" cy="954107"/>
          </a:xfrm>
          <a:prstGeom prst="rect">
            <a:avLst/>
          </a:prstGeom>
          <a:solidFill>
            <a:schemeClr val="bg1">
              <a:lumMod val="95000"/>
            </a:schemeClr>
          </a:solidFill>
          <a:ln w="28575">
            <a:solidFill>
              <a:schemeClr val="tx2"/>
            </a:solidFill>
            <a:miter lim="800000"/>
            <a:headEnd/>
            <a:tailEnd/>
          </a:ln>
          <a:effectLst/>
        </p:spPr>
        <p:txBody>
          <a:bodyPr>
            <a:spAutoFit/>
          </a:bodyPr>
          <a:lstStyle/>
          <a:p>
            <a:pPr algn="ctr">
              <a:spcBef>
                <a:spcPct val="50000"/>
              </a:spcBef>
            </a:pPr>
            <a:r>
              <a:rPr lang="fr-FR" sz="2800"/>
              <a:t>Méthode des coûts cibles</a:t>
            </a:r>
          </a:p>
        </p:txBody>
      </p:sp>
      <p:sp>
        <p:nvSpPr>
          <p:cNvPr id="12" name="Rectangle 7"/>
          <p:cNvSpPr>
            <a:spLocks noChangeArrowheads="1"/>
          </p:cNvSpPr>
          <p:nvPr/>
        </p:nvSpPr>
        <p:spPr bwMode="auto">
          <a:xfrm>
            <a:off x="4749770" y="2065334"/>
            <a:ext cx="2952750" cy="954107"/>
          </a:xfrm>
          <a:prstGeom prst="rect">
            <a:avLst/>
          </a:prstGeom>
          <a:solidFill>
            <a:schemeClr val="bg1">
              <a:lumMod val="95000"/>
            </a:schemeClr>
          </a:solidFill>
          <a:ln w="28575">
            <a:solidFill>
              <a:schemeClr val="tx2"/>
            </a:solidFill>
            <a:miter lim="800000"/>
            <a:headEnd/>
            <a:tailEnd/>
          </a:ln>
          <a:effectLst/>
        </p:spPr>
        <p:txBody>
          <a:bodyPr>
            <a:spAutoFit/>
          </a:bodyPr>
          <a:lstStyle/>
          <a:p>
            <a:pPr algn="ctr">
              <a:spcBef>
                <a:spcPct val="50000"/>
              </a:spcBef>
            </a:pPr>
            <a:r>
              <a:rPr lang="fr-FR" sz="2800" dirty="0"/>
              <a:t>Méthode des coûts standards</a:t>
            </a:r>
          </a:p>
        </p:txBody>
      </p:sp>
      <p:sp>
        <p:nvSpPr>
          <p:cNvPr id="13" name="Line 8"/>
          <p:cNvSpPr>
            <a:spLocks noChangeShapeType="1"/>
          </p:cNvSpPr>
          <p:nvPr/>
        </p:nvSpPr>
        <p:spPr bwMode="auto">
          <a:xfrm>
            <a:off x="3525808" y="3576634"/>
            <a:ext cx="1079500" cy="720725"/>
          </a:xfrm>
          <a:prstGeom prst="line">
            <a:avLst/>
          </a:prstGeom>
          <a:noFill/>
          <a:ln w="9525">
            <a:solidFill>
              <a:schemeClr val="tx1"/>
            </a:solidFill>
            <a:round/>
            <a:headEnd/>
            <a:tailEnd type="triangle" w="med" len="med"/>
          </a:ln>
          <a:effectLst/>
        </p:spPr>
        <p:txBody>
          <a:bodyPr/>
          <a:lstStyle/>
          <a:p>
            <a:endParaRPr lang="fr-FR" sz="2800"/>
          </a:p>
        </p:txBody>
      </p:sp>
      <p:sp>
        <p:nvSpPr>
          <p:cNvPr id="14" name="Rectangle 9"/>
          <p:cNvSpPr>
            <a:spLocks noChangeArrowheads="1"/>
          </p:cNvSpPr>
          <p:nvPr/>
        </p:nvSpPr>
        <p:spPr bwMode="auto">
          <a:xfrm>
            <a:off x="285720" y="2928934"/>
            <a:ext cx="3095625" cy="954107"/>
          </a:xfrm>
          <a:prstGeom prst="rect">
            <a:avLst/>
          </a:prstGeom>
          <a:noFill/>
          <a:ln w="38100">
            <a:solidFill>
              <a:schemeClr val="accent1"/>
            </a:solidFill>
            <a:miter lim="800000"/>
            <a:headEnd/>
            <a:tailEnd/>
          </a:ln>
          <a:effectLst/>
        </p:spPr>
        <p:txBody>
          <a:bodyPr>
            <a:spAutoFit/>
          </a:bodyPr>
          <a:lstStyle/>
          <a:p>
            <a:pPr algn="ctr">
              <a:spcBef>
                <a:spcPct val="50000"/>
              </a:spcBef>
            </a:pPr>
            <a:r>
              <a:rPr lang="fr-FR" sz="2800"/>
              <a:t>Méthodes des coûts préétablis</a:t>
            </a:r>
          </a:p>
        </p:txBody>
      </p:sp>
      <p:sp>
        <p:nvSpPr>
          <p:cNvPr id="15" name="Line 10"/>
          <p:cNvSpPr>
            <a:spLocks noChangeShapeType="1"/>
          </p:cNvSpPr>
          <p:nvPr/>
        </p:nvSpPr>
        <p:spPr bwMode="auto">
          <a:xfrm flipV="1">
            <a:off x="3525808" y="2497134"/>
            <a:ext cx="1152525" cy="863600"/>
          </a:xfrm>
          <a:prstGeom prst="line">
            <a:avLst/>
          </a:prstGeom>
          <a:noFill/>
          <a:ln w="9525">
            <a:solidFill>
              <a:schemeClr val="tx1"/>
            </a:solidFill>
            <a:round/>
            <a:headEnd/>
            <a:tailEnd type="triangle" w="med" len="med"/>
          </a:ln>
          <a:effectLst/>
        </p:spPr>
        <p:txBody>
          <a:bodyPr/>
          <a:lstStyle/>
          <a:p>
            <a:endParaRPr lang="fr-FR" sz="2800"/>
          </a:p>
        </p:txBody>
      </p:sp>
      <p:pic>
        <p:nvPicPr>
          <p:cNvPr id="16"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  Méthode des coûts standards</a:t>
            </a:r>
          </a:p>
        </p:txBody>
      </p:sp>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47</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sp>
        <p:nvSpPr>
          <p:cNvPr id="11" name="Text Box 12"/>
          <p:cNvSpPr txBox="1">
            <a:spLocks noChangeArrowheads="1"/>
          </p:cNvSpPr>
          <p:nvPr/>
        </p:nvSpPr>
        <p:spPr bwMode="auto">
          <a:xfrm>
            <a:off x="357158" y="2428868"/>
            <a:ext cx="7500990" cy="3333220"/>
          </a:xfrm>
          <a:prstGeom prst="rect">
            <a:avLst/>
          </a:prstGeom>
          <a:solidFill>
            <a:schemeClr val="accent6">
              <a:lumMod val="20000"/>
              <a:lumOff val="80000"/>
            </a:schemeClr>
          </a:solidFill>
          <a:ln w="9525">
            <a:noFill/>
            <a:miter lim="800000"/>
            <a:headEnd/>
            <a:tailEnd/>
          </a:ln>
          <a:effectLst/>
        </p:spPr>
        <p:txBody>
          <a:bodyPr wrap="square">
            <a:spAutoFit/>
          </a:bodyPr>
          <a:lstStyle/>
          <a:p>
            <a:pPr algn="just">
              <a:lnSpc>
                <a:spcPct val="135000"/>
              </a:lnSpc>
            </a:pPr>
            <a:r>
              <a:rPr lang="fr-FR" sz="2600" dirty="0"/>
              <a:t>La méthode de coûts standard consiste à déterminer, </a:t>
            </a:r>
            <a:r>
              <a:rPr lang="fr-FR" sz="2600" b="1" dirty="0"/>
              <a:t>à priori</a:t>
            </a:r>
            <a:r>
              <a:rPr lang="fr-FR" sz="2600" dirty="0"/>
              <a:t>, des coûts de production </a:t>
            </a:r>
            <a:r>
              <a:rPr lang="fr-FR" sz="2600" u="sng" dirty="0"/>
              <a:t>prévisionnels</a:t>
            </a:r>
            <a:r>
              <a:rPr lang="fr-FR" sz="2600" dirty="0"/>
              <a:t> en fonction d’une </a:t>
            </a:r>
            <a:r>
              <a:rPr lang="fr-FR" sz="2600" u="sng" dirty="0"/>
              <a:t>norme</a:t>
            </a:r>
            <a:r>
              <a:rPr lang="fr-FR" sz="2600" dirty="0"/>
              <a:t> qui sert de référence et puis confronter, </a:t>
            </a:r>
            <a:r>
              <a:rPr lang="fr-FR" sz="2600" b="1" dirty="0"/>
              <a:t>à posteriori,</a:t>
            </a:r>
            <a:r>
              <a:rPr lang="fr-FR" sz="2600" dirty="0"/>
              <a:t> les coûts de production </a:t>
            </a:r>
            <a:r>
              <a:rPr lang="fr-FR" sz="2600" u="sng" dirty="0"/>
              <a:t>préétablis</a:t>
            </a:r>
            <a:r>
              <a:rPr lang="fr-FR" sz="2600" b="1" dirty="0"/>
              <a:t> </a:t>
            </a:r>
            <a:r>
              <a:rPr lang="fr-FR" sz="2600" dirty="0"/>
              <a:t>avec les coûts de production </a:t>
            </a:r>
            <a:r>
              <a:rPr lang="fr-FR" sz="2600" u="sng" dirty="0"/>
              <a:t>réels</a:t>
            </a:r>
            <a:r>
              <a:rPr lang="fr-FR" sz="2600" dirty="0"/>
              <a:t> pour dégager des différences appelés </a:t>
            </a:r>
            <a:r>
              <a:rPr lang="fr-FR" sz="2600" u="sng" dirty="0"/>
              <a:t>écarts.</a:t>
            </a:r>
            <a:r>
              <a:rPr lang="fr-FR" sz="2600" dirty="0"/>
              <a:t> </a:t>
            </a:r>
          </a:p>
        </p:txBody>
      </p:sp>
      <p:sp>
        <p:nvSpPr>
          <p:cNvPr id="12" name="Text Box 13"/>
          <p:cNvSpPr txBox="1">
            <a:spLocks noChangeArrowheads="1"/>
          </p:cNvSpPr>
          <p:nvPr/>
        </p:nvSpPr>
        <p:spPr bwMode="auto">
          <a:xfrm>
            <a:off x="3381346" y="1562095"/>
            <a:ext cx="1976472" cy="553998"/>
          </a:xfrm>
          <a:prstGeom prst="rect">
            <a:avLst/>
          </a:prstGeom>
          <a:noFill/>
          <a:ln w="9525">
            <a:noFill/>
            <a:miter lim="800000"/>
            <a:headEnd/>
            <a:tailEnd/>
          </a:ln>
          <a:effectLst/>
        </p:spPr>
        <p:txBody>
          <a:bodyPr wrap="square">
            <a:spAutoFit/>
          </a:bodyPr>
          <a:lstStyle/>
          <a:p>
            <a:pPr algn="ctr">
              <a:spcBef>
                <a:spcPct val="50000"/>
              </a:spcBef>
            </a:pPr>
            <a:r>
              <a:rPr lang="fr-FR" sz="3000" b="1" u="sng" dirty="0">
                <a:solidFill>
                  <a:srgbClr val="C00000"/>
                </a:solidFill>
              </a:rPr>
              <a:t>Définition</a:t>
            </a:r>
          </a:p>
        </p:txBody>
      </p:sp>
      <p:pic>
        <p:nvPicPr>
          <p:cNvPr id="13"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48</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sp>
        <p:nvSpPr>
          <p:cNvPr id="11" name="ZoneTexte 10"/>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  Méthode des coûts standards</a:t>
            </a:r>
          </a:p>
        </p:txBody>
      </p:sp>
      <p:sp>
        <p:nvSpPr>
          <p:cNvPr id="12" name="Text Box 3"/>
          <p:cNvSpPr txBox="1">
            <a:spLocks noChangeArrowheads="1"/>
          </p:cNvSpPr>
          <p:nvPr/>
        </p:nvSpPr>
        <p:spPr bwMode="auto">
          <a:xfrm>
            <a:off x="214283" y="1277386"/>
            <a:ext cx="7858179" cy="5170646"/>
          </a:xfrm>
          <a:prstGeom prst="rect">
            <a:avLst/>
          </a:prstGeom>
          <a:solidFill>
            <a:schemeClr val="bg1"/>
          </a:solidFill>
          <a:ln w="9525">
            <a:noFill/>
            <a:miter lim="800000"/>
            <a:headEnd/>
            <a:tailEnd/>
          </a:ln>
          <a:effectLst/>
        </p:spPr>
        <p:txBody>
          <a:bodyPr wrap="square">
            <a:spAutoFit/>
          </a:bodyPr>
          <a:lstStyle/>
          <a:p>
            <a:pPr marL="342900" indent="-342900" algn="just"/>
            <a:r>
              <a:rPr lang="fr-FR" sz="2200" dirty="0"/>
              <a:t>Les coûts standards sont essentiellement composés de trois catégories de charges</a:t>
            </a:r>
            <a:r>
              <a:rPr lang="fr-FR" sz="2200" dirty="0" smtClean="0"/>
              <a:t>:</a:t>
            </a:r>
            <a:endParaRPr lang="fr-FR" sz="2200" dirty="0"/>
          </a:p>
          <a:p>
            <a:pPr marL="342900" indent="-342900" algn="just">
              <a:buFont typeface="Wingdings" pitchFamily="2" charset="2"/>
              <a:buChar char="Ø"/>
            </a:pPr>
            <a:r>
              <a:rPr lang="fr-FR" sz="2200" dirty="0"/>
              <a:t>Les coûts standards des matières qui s’obtiennent par le produit des quantités préétablies et du coût unitaire préétabli.</a:t>
            </a:r>
          </a:p>
          <a:p>
            <a:pPr marL="342900" indent="-342900" algn="ctr"/>
            <a:r>
              <a:rPr lang="fr-FR" sz="2200" dirty="0">
                <a:solidFill>
                  <a:srgbClr val="CC0000"/>
                </a:solidFill>
              </a:rPr>
              <a:t>Matières premières : Coût préétabli x Quantité nécessaire</a:t>
            </a:r>
          </a:p>
          <a:p>
            <a:pPr marL="342900" indent="-342900"/>
            <a:endParaRPr lang="fr-FR" sz="2200" dirty="0">
              <a:solidFill>
                <a:srgbClr val="CC0000"/>
              </a:solidFill>
            </a:endParaRPr>
          </a:p>
          <a:p>
            <a:pPr marL="342900" indent="-342900" algn="just">
              <a:buFont typeface="Wingdings" pitchFamily="2" charset="2"/>
              <a:buChar char="Ø"/>
            </a:pPr>
            <a:r>
              <a:rPr lang="fr-FR" sz="2200" dirty="0"/>
              <a:t>Les coûts standards de </a:t>
            </a:r>
            <a:r>
              <a:rPr lang="fr-FR" sz="2200" dirty="0" err="1"/>
              <a:t>main-d’oeuvre</a:t>
            </a:r>
            <a:r>
              <a:rPr lang="fr-FR" sz="2200" dirty="0"/>
              <a:t> directe:</a:t>
            </a:r>
          </a:p>
          <a:p>
            <a:pPr marL="342900" indent="-342900" algn="just">
              <a:buFont typeface="Wingdings" pitchFamily="2" charset="2"/>
              <a:buNone/>
            </a:pPr>
            <a:r>
              <a:rPr lang="fr-FR" sz="2200" dirty="0"/>
              <a:t>		- Les standards de temps de travail; </a:t>
            </a:r>
          </a:p>
          <a:p>
            <a:pPr marL="342900" indent="-342900" algn="just">
              <a:buFont typeface="Wingdings" pitchFamily="2" charset="2"/>
              <a:buNone/>
            </a:pPr>
            <a:r>
              <a:rPr lang="fr-FR" sz="2200" dirty="0"/>
              <a:t>		- Les standards de salaires.</a:t>
            </a:r>
          </a:p>
          <a:p>
            <a:pPr marL="342900" indent="-342900" algn="ctr">
              <a:buFont typeface="Wingdings" pitchFamily="2" charset="2"/>
              <a:buNone/>
            </a:pPr>
            <a:r>
              <a:rPr lang="fr-FR" sz="2200" dirty="0">
                <a:solidFill>
                  <a:srgbClr val="CC0000"/>
                </a:solidFill>
              </a:rPr>
              <a:t>Main d'</a:t>
            </a:r>
            <a:r>
              <a:rPr lang="fr-FR" sz="2200" dirty="0" err="1">
                <a:solidFill>
                  <a:srgbClr val="CC0000"/>
                </a:solidFill>
              </a:rPr>
              <a:t>oeuvre</a:t>
            </a:r>
            <a:r>
              <a:rPr lang="fr-FR" sz="2200" dirty="0">
                <a:solidFill>
                  <a:srgbClr val="CC0000"/>
                </a:solidFill>
              </a:rPr>
              <a:t> : Taux horaire préétabli x Nombre d'heures.</a:t>
            </a:r>
          </a:p>
          <a:p>
            <a:pPr marL="342900" indent="-342900" algn="ctr">
              <a:buFont typeface="Wingdings" pitchFamily="2" charset="2"/>
              <a:buNone/>
            </a:pPr>
            <a:endParaRPr lang="fr-FR" sz="2200" dirty="0">
              <a:solidFill>
                <a:srgbClr val="CC0000"/>
              </a:solidFill>
            </a:endParaRPr>
          </a:p>
          <a:p>
            <a:pPr marL="342900" indent="-342900" algn="just">
              <a:buFont typeface="Wingdings" pitchFamily="2" charset="2"/>
              <a:buChar char="Ø"/>
            </a:pPr>
            <a:r>
              <a:rPr lang="fr-FR" sz="2200" dirty="0"/>
              <a:t>Les coûts standards des charges indirectes des centres:</a:t>
            </a:r>
          </a:p>
          <a:p>
            <a:pPr marL="342900" indent="-342900" algn="just"/>
            <a:r>
              <a:rPr lang="fr-FR" sz="2200" dirty="0"/>
              <a:t>L'activité d'un centre est exprimée en unités d'</a:t>
            </a:r>
            <a:r>
              <a:rPr lang="fr-FR" sz="2200" dirty="0" err="1"/>
              <a:t>oeuvre</a:t>
            </a:r>
            <a:r>
              <a:rPr lang="fr-FR" sz="2200" dirty="0"/>
              <a:t> (</a:t>
            </a:r>
            <a:r>
              <a:rPr lang="fr-FR" sz="2200" dirty="0" err="1"/>
              <a:t>u.o</a:t>
            </a:r>
            <a:r>
              <a:rPr lang="fr-FR" sz="2200" dirty="0" smtClean="0"/>
              <a:t>.)</a:t>
            </a:r>
            <a:endParaRPr lang="fr-FR" sz="2200" dirty="0"/>
          </a:p>
          <a:p>
            <a:pPr marL="342900" indent="-342900" algn="ctr"/>
            <a:r>
              <a:rPr lang="fr-FR" sz="2200" dirty="0">
                <a:solidFill>
                  <a:srgbClr val="CC0000"/>
                </a:solidFill>
              </a:rPr>
              <a:t>Charges indirectes: Coût de l'unité d'</a:t>
            </a:r>
            <a:r>
              <a:rPr lang="fr-FR" sz="2200" dirty="0" err="1">
                <a:solidFill>
                  <a:srgbClr val="CC0000"/>
                </a:solidFill>
              </a:rPr>
              <a:t>oeuvre</a:t>
            </a:r>
            <a:r>
              <a:rPr lang="fr-FR" sz="2200" dirty="0">
                <a:solidFill>
                  <a:srgbClr val="CC0000"/>
                </a:solidFill>
              </a:rPr>
              <a:t> (</a:t>
            </a:r>
            <a:r>
              <a:rPr lang="fr-FR" sz="2200" dirty="0" err="1">
                <a:solidFill>
                  <a:srgbClr val="CC0000"/>
                </a:solidFill>
              </a:rPr>
              <a:t>c.u.o</a:t>
            </a:r>
            <a:r>
              <a:rPr lang="fr-FR" sz="2200" dirty="0">
                <a:solidFill>
                  <a:srgbClr val="CC0000"/>
                </a:solidFill>
              </a:rPr>
              <a:t>.) x Nombre d'unités d'</a:t>
            </a:r>
            <a:r>
              <a:rPr lang="fr-FR" sz="2200" dirty="0" err="1">
                <a:solidFill>
                  <a:srgbClr val="CC0000"/>
                </a:solidFill>
              </a:rPr>
              <a:t>oeuvre</a:t>
            </a:r>
            <a:r>
              <a:rPr lang="fr-FR" sz="2200" dirty="0">
                <a:solidFill>
                  <a:srgbClr val="CC0000"/>
                </a:solidFill>
              </a:rPr>
              <a:t> (</a:t>
            </a:r>
            <a:r>
              <a:rPr lang="fr-FR" sz="2200" dirty="0" err="1">
                <a:solidFill>
                  <a:srgbClr val="CC0000"/>
                </a:solidFill>
              </a:rPr>
              <a:t>n.u.o</a:t>
            </a:r>
            <a:r>
              <a:rPr lang="fr-FR" sz="2200" dirty="0">
                <a:solidFill>
                  <a:srgbClr val="CC0000"/>
                </a:solidFill>
              </a:rPr>
              <a:t>.)</a:t>
            </a:r>
          </a:p>
        </p:txBody>
      </p:sp>
      <p:pic>
        <p:nvPicPr>
          <p:cNvPr id="13"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49</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sp>
        <p:nvSpPr>
          <p:cNvPr id="11" name="ZoneTexte 10"/>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a:t>
            </a:r>
            <a:r>
              <a:rPr lang="fr-FR" sz="2600" b="1" i="1" u="sng" smtClean="0">
                <a:solidFill>
                  <a:schemeClr val="tx2">
                    <a:lumMod val="50000"/>
                  </a:schemeClr>
                </a:solidFill>
              </a:rPr>
              <a:t>.  </a:t>
            </a:r>
            <a:r>
              <a:rPr lang="fr-FR" sz="2600" b="1" i="1" u="sng" dirty="0" smtClean="0">
                <a:solidFill>
                  <a:schemeClr val="tx2">
                    <a:lumMod val="50000"/>
                  </a:schemeClr>
                </a:solidFill>
              </a:rPr>
              <a:t>Méthode des coûts standards</a:t>
            </a:r>
          </a:p>
        </p:txBody>
      </p:sp>
      <p:sp>
        <p:nvSpPr>
          <p:cNvPr id="12" name="Text Box 3"/>
          <p:cNvSpPr txBox="1">
            <a:spLocks noChangeArrowheads="1"/>
          </p:cNvSpPr>
          <p:nvPr/>
        </p:nvSpPr>
        <p:spPr bwMode="auto">
          <a:xfrm>
            <a:off x="3454370" y="1211250"/>
            <a:ext cx="2105311" cy="427037"/>
          </a:xfrm>
          <a:prstGeom prst="rect">
            <a:avLst/>
          </a:prstGeom>
          <a:noFill/>
          <a:ln w="9525">
            <a:noFill/>
            <a:miter lim="800000"/>
            <a:headEnd/>
            <a:tailEnd/>
          </a:ln>
          <a:effectLst/>
        </p:spPr>
        <p:txBody>
          <a:bodyPr wrap="square">
            <a:spAutoFit/>
          </a:bodyPr>
          <a:lstStyle/>
          <a:p>
            <a:pPr algn="ctr">
              <a:spcBef>
                <a:spcPct val="50000"/>
              </a:spcBef>
            </a:pPr>
            <a:r>
              <a:rPr lang="fr-FR" sz="2200" b="1" dirty="0">
                <a:solidFill>
                  <a:srgbClr val="CC0000"/>
                </a:solidFill>
              </a:rPr>
              <a:t>Application 2</a:t>
            </a:r>
          </a:p>
        </p:txBody>
      </p:sp>
      <p:sp>
        <p:nvSpPr>
          <p:cNvPr id="13" name="Text Box 5"/>
          <p:cNvSpPr txBox="1">
            <a:spLocks noChangeArrowheads="1"/>
          </p:cNvSpPr>
          <p:nvPr/>
        </p:nvSpPr>
        <p:spPr bwMode="auto">
          <a:xfrm>
            <a:off x="142876" y="1643050"/>
            <a:ext cx="7929586" cy="5170646"/>
          </a:xfrm>
          <a:prstGeom prst="rect">
            <a:avLst/>
          </a:prstGeom>
          <a:solidFill>
            <a:schemeClr val="bg1"/>
          </a:solidFill>
          <a:ln w="9525">
            <a:noFill/>
            <a:miter lim="800000"/>
            <a:headEnd/>
            <a:tailEnd/>
          </a:ln>
          <a:effectLst/>
        </p:spPr>
        <p:txBody>
          <a:bodyPr wrap="square">
            <a:spAutoFit/>
          </a:bodyPr>
          <a:lstStyle/>
          <a:p>
            <a:r>
              <a:rPr lang="fr-FR" sz="2200" dirty="0"/>
              <a:t>Les standards de production font apparaître les données suivantes </a:t>
            </a:r>
            <a:r>
              <a:rPr lang="fr-FR" sz="2200" dirty="0" smtClean="0"/>
              <a:t>:</a:t>
            </a:r>
            <a:endParaRPr lang="fr-FR" sz="2200" dirty="0"/>
          </a:p>
          <a:p>
            <a:r>
              <a:rPr lang="fr-FR" sz="2200" dirty="0"/>
              <a:t>Production mensuelle normale : 12 000 P</a:t>
            </a:r>
          </a:p>
          <a:p>
            <a:r>
              <a:rPr lang="fr-FR" sz="2200" dirty="0"/>
              <a:t>Coût direct standard unitaire :</a:t>
            </a:r>
          </a:p>
          <a:p>
            <a:r>
              <a:rPr lang="fr-FR" sz="2200" dirty="0"/>
              <a:t>– matière M : 2 kg à 15 DH le kg ; – matière N : 1,5 m à 28 DH le m ;</a:t>
            </a:r>
          </a:p>
          <a:p>
            <a:r>
              <a:rPr lang="fr-FR" sz="2200" dirty="0"/>
              <a:t>– composant C : 1 unité à 53 DH; – MOD : 2,4 heures à 55 DH l’heure</a:t>
            </a:r>
            <a:r>
              <a:rPr lang="fr-FR" sz="2200" dirty="0" smtClean="0"/>
              <a:t>.</a:t>
            </a:r>
            <a:endParaRPr lang="fr-FR" sz="2200" dirty="0"/>
          </a:p>
          <a:p>
            <a:r>
              <a:rPr lang="fr-FR" sz="2200" dirty="0"/>
              <a:t>Budget mensuel standard d’atelier :</a:t>
            </a:r>
          </a:p>
          <a:p>
            <a:r>
              <a:rPr lang="fr-FR" sz="2200" dirty="0"/>
              <a:t>– activité : 6 000 heures machine pour 240 000 DH </a:t>
            </a:r>
          </a:p>
          <a:p>
            <a:endParaRPr lang="fr-FR" sz="2200" dirty="0"/>
          </a:p>
          <a:p>
            <a:r>
              <a:rPr lang="fr-FR" sz="2200" dirty="0"/>
              <a:t>Au cours du mois d’octobre, les charges constatées pour la production de </a:t>
            </a:r>
            <a:r>
              <a:rPr lang="fr-FR" sz="2200" dirty="0" smtClean="0"/>
              <a:t> 12 </a:t>
            </a:r>
            <a:r>
              <a:rPr lang="fr-FR" sz="2200" dirty="0"/>
              <a:t>000 pièces ont été les suivantes :</a:t>
            </a:r>
          </a:p>
          <a:p>
            <a:r>
              <a:rPr lang="fr-FR" sz="2200" dirty="0"/>
              <a:t>– matière M : 23 750 kg pour 332 500 DH ;</a:t>
            </a:r>
          </a:p>
          <a:p>
            <a:r>
              <a:rPr lang="fr-FR" sz="2200" dirty="0"/>
              <a:t>– matière N : 20 625 m pour 585 750 DH ;</a:t>
            </a:r>
          </a:p>
          <a:p>
            <a:r>
              <a:rPr lang="fr-FR" sz="2200" dirty="0"/>
              <a:t>– composant C : 12 625 pour 666 600 DH ;</a:t>
            </a:r>
          </a:p>
          <a:p>
            <a:r>
              <a:rPr lang="fr-FR" sz="2200" dirty="0"/>
              <a:t>– MOD : 28 750 heures pour 1 638 750 DH ;</a:t>
            </a:r>
          </a:p>
          <a:p>
            <a:r>
              <a:rPr lang="fr-FR" sz="2200" dirty="0"/>
              <a:t>– charges d’atelier : 6 500 heures pour 266 500 DH dont 160 000 fixes.</a:t>
            </a:r>
          </a:p>
        </p:txBody>
      </p:sp>
      <p:pic>
        <p:nvPicPr>
          <p:cNvPr id="14"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0867846-341E-437A-8164-EDDC264B47E2}" type="datetime1">
              <a:rPr lang="fr-FR" smtClean="0"/>
              <a:pPr/>
              <a:t>18/03/2020</a:t>
            </a:fld>
            <a:endParaRPr lang="fr-FR"/>
          </a:p>
        </p:txBody>
      </p:sp>
      <p:sp>
        <p:nvSpPr>
          <p:cNvPr id="6" name="Espace réservé du pied de page 5"/>
          <p:cNvSpPr>
            <a:spLocks noGrp="1"/>
          </p:cNvSpPr>
          <p:nvPr>
            <p:ph type="ftr" sz="quarter" idx="11"/>
          </p:nvPr>
        </p:nvSpPr>
        <p:spPr/>
        <p:txBody>
          <a:bodyPr/>
          <a:lstStyle/>
          <a:p>
            <a:r>
              <a:rPr lang="fr-FR" smtClean="0"/>
              <a:t>Année universitaire 2019-2020</a:t>
            </a:r>
            <a:endParaRPr lang="fr-FR"/>
          </a:p>
        </p:txBody>
      </p:sp>
      <p:sp>
        <p:nvSpPr>
          <p:cNvPr id="5" name="Espace réservé du numéro de diapositive 4"/>
          <p:cNvSpPr>
            <a:spLocks noGrp="1"/>
          </p:cNvSpPr>
          <p:nvPr>
            <p:ph type="sldNum" sz="quarter" idx="12"/>
          </p:nvPr>
        </p:nvSpPr>
        <p:spPr/>
        <p:txBody>
          <a:bodyPr/>
          <a:lstStyle/>
          <a:p>
            <a:fld id="{15DD9D23-6D44-4FAA-A330-2237862EF4A5}" type="slidenum">
              <a:rPr lang="fr-FR" smtClean="0"/>
              <a:pPr/>
              <a:t>5</a:t>
            </a:fld>
            <a:endParaRPr lang="fr-FR"/>
          </a:p>
        </p:txBody>
      </p:sp>
      <p:sp>
        <p:nvSpPr>
          <p:cNvPr id="9" name="ZoneTexte 8"/>
          <p:cNvSpPr txBox="1"/>
          <p:nvPr/>
        </p:nvSpPr>
        <p:spPr>
          <a:xfrm>
            <a:off x="1357290" y="142852"/>
            <a:ext cx="6643734"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2800" u="sng" dirty="0" smtClean="0"/>
              <a:t>Introduction</a:t>
            </a:r>
            <a:endParaRPr lang="fr-FR" sz="2800" u="sng" dirty="0"/>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8" name="Rectangle 2"/>
          <p:cNvSpPr>
            <a:spLocks noGrp="1" noChangeArrowheads="1"/>
          </p:cNvSpPr>
          <p:nvPr>
            <p:ph type="title"/>
          </p:nvPr>
        </p:nvSpPr>
        <p:spPr>
          <a:xfrm>
            <a:off x="428596" y="500042"/>
            <a:ext cx="7643866" cy="785818"/>
          </a:xfrm>
        </p:spPr>
        <p:txBody>
          <a:bodyPr>
            <a:noAutofit/>
          </a:bodyPr>
          <a:lstStyle/>
          <a:p>
            <a:pPr algn="ctr"/>
            <a:r>
              <a:rPr lang="fr-BE" sz="2600" b="1" dirty="0" smtClean="0">
                <a:solidFill>
                  <a:srgbClr val="3210B0"/>
                </a:solidFill>
              </a:rPr>
              <a:t>Facteurs clés de la réussite d’une entreprise</a:t>
            </a:r>
            <a:endParaRPr lang="fr-FR" sz="2600" b="1" dirty="0">
              <a:solidFill>
                <a:srgbClr val="3210B0"/>
              </a:solidFill>
            </a:endParaRPr>
          </a:p>
        </p:txBody>
      </p:sp>
      <p:graphicFrame>
        <p:nvGraphicFramePr>
          <p:cNvPr id="12" name="Diagramme 11"/>
          <p:cNvGraphicFramePr/>
          <p:nvPr/>
        </p:nvGraphicFramePr>
        <p:xfrm>
          <a:off x="-1571668" y="1357298"/>
          <a:ext cx="11287204" cy="4143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ZoneTexte 12"/>
          <p:cNvSpPr txBox="1"/>
          <p:nvPr/>
        </p:nvSpPr>
        <p:spPr>
          <a:xfrm>
            <a:off x="1142976" y="5572140"/>
            <a:ext cx="6929486" cy="120032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buFontTx/>
              <a:buNone/>
            </a:pPr>
            <a:r>
              <a:rPr lang="fr-FR" sz="2200" dirty="0" smtClean="0">
                <a:solidFill>
                  <a:schemeClr val="tx1"/>
                </a:solidFill>
              </a:rPr>
              <a:t>"</a:t>
            </a:r>
            <a:r>
              <a:rPr lang="fr-FR" sz="2800" b="1" u="sng" dirty="0" smtClean="0">
                <a:solidFill>
                  <a:srgbClr val="C00000"/>
                </a:solidFill>
              </a:rPr>
              <a:t>Contrôler la gestion</a:t>
            </a:r>
            <a:r>
              <a:rPr lang="fr-FR" sz="2800" dirty="0" smtClean="0">
                <a:solidFill>
                  <a:srgbClr val="C00000"/>
                </a:solidFill>
              </a:rPr>
              <a:t> </a:t>
            </a:r>
            <a:r>
              <a:rPr lang="fr-FR" sz="2200" dirty="0" smtClean="0">
                <a:solidFill>
                  <a:schemeClr val="tx1"/>
                </a:solidFill>
              </a:rPr>
              <a:t>d’une entreprise, c’est </a:t>
            </a:r>
            <a:r>
              <a:rPr lang="fr-FR" sz="2200" b="1" dirty="0" smtClean="0">
                <a:solidFill>
                  <a:srgbClr val="C00000"/>
                </a:solidFill>
              </a:rPr>
              <a:t>maîtriser</a:t>
            </a:r>
            <a:r>
              <a:rPr lang="fr-FR" sz="2200" dirty="0" smtClean="0">
                <a:solidFill>
                  <a:srgbClr val="4D4D4D"/>
                </a:solidFill>
              </a:rPr>
              <a:t> </a:t>
            </a:r>
            <a:r>
              <a:rPr lang="fr-FR" sz="2200" dirty="0" smtClean="0">
                <a:solidFill>
                  <a:schemeClr val="tx1"/>
                </a:solidFill>
              </a:rPr>
              <a:t>sa conduite en s’efforçant de </a:t>
            </a:r>
            <a:r>
              <a:rPr lang="fr-FR" sz="2200" b="1" dirty="0" smtClean="0">
                <a:solidFill>
                  <a:srgbClr val="C00000"/>
                </a:solidFill>
              </a:rPr>
              <a:t>prévoir</a:t>
            </a:r>
            <a:r>
              <a:rPr lang="fr-FR" sz="2200" dirty="0" smtClean="0">
                <a:solidFill>
                  <a:srgbClr val="4D4D4D"/>
                </a:solidFill>
              </a:rPr>
              <a:t> </a:t>
            </a:r>
            <a:r>
              <a:rPr lang="fr-FR" sz="2200" dirty="0" smtClean="0">
                <a:solidFill>
                  <a:schemeClr val="tx1"/>
                </a:solidFill>
              </a:rPr>
              <a:t>les événements pour s’y </a:t>
            </a:r>
            <a:r>
              <a:rPr lang="fr-FR" sz="2200" b="1" dirty="0" smtClean="0">
                <a:solidFill>
                  <a:srgbClr val="C00000"/>
                </a:solidFill>
              </a:rPr>
              <a:t>préparer</a:t>
            </a:r>
            <a:r>
              <a:rPr lang="fr-FR" sz="2200" dirty="0" smtClean="0">
                <a:solidFill>
                  <a:srgbClr val="4D4D4D"/>
                </a:solidFill>
              </a:rPr>
              <a:t> </a:t>
            </a:r>
            <a:r>
              <a:rPr lang="fr-FR" sz="2200" dirty="0" smtClean="0">
                <a:solidFill>
                  <a:schemeClr val="tx1"/>
                </a:solidFill>
              </a:rPr>
              <a:t>avec son équipe et </a:t>
            </a:r>
            <a:r>
              <a:rPr lang="fr-FR" sz="2200" b="1" dirty="0" smtClean="0">
                <a:solidFill>
                  <a:srgbClr val="C00000"/>
                </a:solidFill>
              </a:rPr>
              <a:t>s’adapter</a:t>
            </a:r>
            <a:r>
              <a:rPr lang="fr-FR" sz="2200" dirty="0" smtClean="0">
                <a:solidFill>
                  <a:srgbClr val="4D4D4D"/>
                </a:solidFill>
              </a:rPr>
              <a:t> </a:t>
            </a:r>
            <a:r>
              <a:rPr lang="fr-FR" sz="2200" dirty="0" smtClean="0">
                <a:solidFill>
                  <a:schemeClr val="tx1"/>
                </a:solidFill>
              </a:rPr>
              <a:t>à une solution évolutive."</a:t>
            </a:r>
          </a:p>
        </p:txBody>
      </p:sp>
      <p:sp>
        <p:nvSpPr>
          <p:cNvPr id="14" name="Flèche droite 13"/>
          <p:cNvSpPr/>
          <p:nvPr/>
        </p:nvSpPr>
        <p:spPr>
          <a:xfrm>
            <a:off x="142844" y="5857892"/>
            <a:ext cx="857256"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50</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sp>
        <p:nvSpPr>
          <p:cNvPr id="11" name="ZoneTexte 10"/>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a:t>
            </a:r>
            <a:r>
              <a:rPr lang="fr-FR" sz="2600" b="1" i="1" u="sng" smtClean="0">
                <a:solidFill>
                  <a:schemeClr val="tx2">
                    <a:lumMod val="50000"/>
                  </a:schemeClr>
                </a:solidFill>
              </a:rPr>
              <a:t>.  </a:t>
            </a:r>
            <a:r>
              <a:rPr lang="fr-FR" sz="2600" b="1" i="1" u="sng" dirty="0" smtClean="0">
                <a:solidFill>
                  <a:schemeClr val="tx2">
                    <a:lumMod val="50000"/>
                  </a:schemeClr>
                </a:solidFill>
              </a:rPr>
              <a:t>Méthode des coûts standards</a:t>
            </a:r>
          </a:p>
        </p:txBody>
      </p:sp>
      <p:sp>
        <p:nvSpPr>
          <p:cNvPr id="12" name="Text Box 4"/>
          <p:cNvSpPr txBox="1">
            <a:spLocks noChangeArrowheads="1"/>
          </p:cNvSpPr>
          <p:nvPr/>
        </p:nvSpPr>
        <p:spPr bwMode="auto">
          <a:xfrm>
            <a:off x="428596" y="1928802"/>
            <a:ext cx="6621465" cy="297004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endParaRPr lang="fr-FR" sz="2200" b="1" u="sng" dirty="0" smtClean="0"/>
          </a:p>
          <a:p>
            <a:r>
              <a:rPr lang="fr-FR" sz="2200" b="1" u="sng" dirty="0" smtClean="0"/>
              <a:t>TRAVAIL </a:t>
            </a:r>
            <a:r>
              <a:rPr lang="fr-FR" sz="2200" b="1" u="sng" dirty="0"/>
              <a:t>A FAIRE :</a:t>
            </a:r>
            <a:r>
              <a:rPr lang="fr-FR" sz="2200" dirty="0"/>
              <a:t> </a:t>
            </a:r>
          </a:p>
          <a:p>
            <a:endParaRPr lang="fr-FR" sz="2200" dirty="0"/>
          </a:p>
          <a:p>
            <a:r>
              <a:rPr lang="fr-FR" sz="2200" dirty="0"/>
              <a:t>Calculer :</a:t>
            </a:r>
          </a:p>
          <a:p>
            <a:r>
              <a:rPr lang="fr-FR" sz="2200" dirty="0" smtClean="0"/>
              <a:t>    - </a:t>
            </a:r>
            <a:r>
              <a:rPr lang="fr-FR" sz="2200" dirty="0"/>
              <a:t>le coût réel de la production réelle;</a:t>
            </a:r>
          </a:p>
          <a:p>
            <a:r>
              <a:rPr lang="fr-FR" sz="2200" dirty="0" smtClean="0"/>
              <a:t>    - </a:t>
            </a:r>
            <a:r>
              <a:rPr lang="fr-FR" sz="2200" dirty="0"/>
              <a:t>le coût préétabli de la production réelle (unitaire et global).</a:t>
            </a:r>
          </a:p>
          <a:p>
            <a:r>
              <a:rPr lang="fr-FR" sz="2200" dirty="0" smtClean="0"/>
              <a:t>    - </a:t>
            </a:r>
            <a:r>
              <a:rPr lang="fr-FR" sz="2200" dirty="0"/>
              <a:t>l'écart total entre les deux coûts.</a:t>
            </a:r>
          </a:p>
          <a:p>
            <a:pPr>
              <a:spcBef>
                <a:spcPct val="50000"/>
              </a:spcBef>
            </a:pPr>
            <a:endParaRPr lang="fr-FR" sz="2200" dirty="0"/>
          </a:p>
        </p:txBody>
      </p:sp>
      <p:pic>
        <p:nvPicPr>
          <p:cNvPr id="13"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51</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sp>
        <p:nvSpPr>
          <p:cNvPr id="11" name="ZoneTexte 10"/>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a:t>
            </a:r>
            <a:r>
              <a:rPr lang="fr-FR" sz="2600" b="1" i="1" u="sng" smtClean="0">
                <a:solidFill>
                  <a:schemeClr val="tx2">
                    <a:lumMod val="50000"/>
                  </a:schemeClr>
                </a:solidFill>
              </a:rPr>
              <a:t>.  </a:t>
            </a:r>
            <a:r>
              <a:rPr lang="fr-FR" sz="2600" b="1" i="1" u="sng" dirty="0" smtClean="0">
                <a:solidFill>
                  <a:schemeClr val="tx2">
                    <a:lumMod val="50000"/>
                  </a:schemeClr>
                </a:solidFill>
              </a:rPr>
              <a:t>Méthode des coûts standards</a:t>
            </a:r>
          </a:p>
        </p:txBody>
      </p:sp>
      <p:sp>
        <p:nvSpPr>
          <p:cNvPr id="12" name="Text Box 3"/>
          <p:cNvSpPr txBox="1">
            <a:spLocks noChangeArrowheads="1"/>
          </p:cNvSpPr>
          <p:nvPr/>
        </p:nvSpPr>
        <p:spPr bwMode="auto">
          <a:xfrm>
            <a:off x="3203575" y="1262396"/>
            <a:ext cx="3673475" cy="427038"/>
          </a:xfrm>
          <a:prstGeom prst="rect">
            <a:avLst/>
          </a:prstGeom>
          <a:noFill/>
          <a:ln w="9525">
            <a:noFill/>
            <a:miter lim="800000"/>
            <a:headEnd/>
            <a:tailEnd/>
          </a:ln>
          <a:effectLst/>
        </p:spPr>
        <p:txBody>
          <a:bodyPr>
            <a:spAutoFit/>
          </a:bodyPr>
          <a:lstStyle/>
          <a:p>
            <a:pPr algn="ctr">
              <a:spcBef>
                <a:spcPct val="50000"/>
              </a:spcBef>
            </a:pPr>
            <a:r>
              <a:rPr lang="fr-FR" sz="2200" b="1" u="sng">
                <a:solidFill>
                  <a:srgbClr val="CC0000"/>
                </a:solidFill>
              </a:rPr>
              <a:t>Corrigé de l’application 2</a:t>
            </a:r>
          </a:p>
        </p:txBody>
      </p:sp>
      <p:graphicFrame>
        <p:nvGraphicFramePr>
          <p:cNvPr id="13" name="Group 218"/>
          <p:cNvGraphicFramePr>
            <a:graphicFrameLocks noGrp="1"/>
          </p:cNvGraphicFramePr>
          <p:nvPr>
            <p:ph/>
          </p:nvPr>
        </p:nvGraphicFramePr>
        <p:xfrm>
          <a:off x="250825" y="2343484"/>
          <a:ext cx="7555230" cy="3585846"/>
        </p:xfrm>
        <a:graphic>
          <a:graphicData uri="http://schemas.openxmlformats.org/drawingml/2006/table">
            <a:tbl>
              <a:tblPr/>
              <a:tblGrid>
                <a:gridCol w="2808288"/>
                <a:gridCol w="1281430"/>
                <a:gridCol w="1504950"/>
                <a:gridCol w="1960562"/>
              </a:tblGrid>
              <a:tr h="503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Arial" charset="0"/>
                          <a:cs typeface="Times New Roman" pitchFamily="18" charset="0"/>
                        </a:rPr>
                        <a:t>Eléments</a:t>
                      </a:r>
                      <a:endParaRPr kumimoji="0" lang="fr-FR" sz="2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Arial" charset="0"/>
                          <a:cs typeface="Times New Roman" pitchFamily="18" charset="0"/>
                        </a:rPr>
                        <a:t>Quantité</a:t>
                      </a:r>
                      <a:endParaRPr kumimoji="0" lang="fr-FR"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Arial" charset="0"/>
                          <a:cs typeface="Times New Roman" pitchFamily="18" charset="0"/>
                        </a:rPr>
                        <a:t>Coût unitaire</a:t>
                      </a:r>
                      <a:endParaRPr kumimoji="0" lang="fr-FR"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Arial" charset="0"/>
                          <a:cs typeface="Times New Roman" pitchFamily="18" charset="0"/>
                        </a:rPr>
                        <a:t>Coût de Pion réel</a:t>
                      </a:r>
                      <a:endParaRPr kumimoji="0" lang="fr-FR"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Arial" charset="0"/>
                          <a:cs typeface="Times New Roman" pitchFamily="18" charset="0"/>
                        </a:rPr>
                        <a:t>Matière première M</a:t>
                      </a:r>
                      <a:endParaRPr kumimoji="0" lang="fr-FR"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23 750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332 500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Arial" charset="0"/>
                          <a:cs typeface="Times New Roman" pitchFamily="18" charset="0"/>
                        </a:rPr>
                        <a:t>Matière première N</a:t>
                      </a:r>
                      <a:endParaRPr kumimoji="0" lang="fr-FR"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20 625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28.4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585 750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Arial" charset="0"/>
                        </a:rPr>
                        <a:t>Composant 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12 625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tx1"/>
                          </a:solidFill>
                          <a:effectLst/>
                          <a:latin typeface="Arial" charset="0"/>
                          <a:cs typeface="Arial" charset="0"/>
                        </a:rPr>
                        <a:t>52.8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666 600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Arial" charset="0"/>
                          <a:cs typeface="Times New Roman" pitchFamily="18" charset="0"/>
                        </a:rPr>
                        <a:t>MOD</a:t>
                      </a:r>
                      <a:endParaRPr kumimoji="0" lang="fr-FR"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tx1"/>
                          </a:solidFill>
                          <a:effectLst/>
                          <a:latin typeface="Arial" charset="0"/>
                          <a:cs typeface="Arial" charset="0"/>
                        </a:rPr>
                        <a:t>  28 750             57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1 638 750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Arial" charset="0"/>
                          <a:cs typeface="Times New Roman" pitchFamily="18" charset="0"/>
                        </a:rPr>
                        <a:t>Charges indirectes </a:t>
                      </a:r>
                      <a:endParaRPr kumimoji="0" lang="fr-FR"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    6500              41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266 500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Arial" charset="0"/>
                        </a:rPr>
                        <a:t>Total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600" b="1" i="0" u="none" strike="noStrike" cap="none" normalizeH="0" baseline="0" dirty="0" smtClean="0">
                          <a:ln>
                            <a:noFill/>
                          </a:ln>
                          <a:solidFill>
                            <a:schemeClr val="tx1"/>
                          </a:solidFill>
                          <a:effectLst/>
                          <a:latin typeface="Arial" charset="0"/>
                          <a:cs typeface="Arial" charset="0"/>
                        </a:rPr>
                        <a:t>3 490 100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 name="Text Box 131"/>
          <p:cNvSpPr txBox="1">
            <a:spLocks noChangeArrowheads="1"/>
          </p:cNvSpPr>
          <p:nvPr/>
        </p:nvSpPr>
        <p:spPr bwMode="auto">
          <a:xfrm>
            <a:off x="928662" y="1714488"/>
            <a:ext cx="5616575" cy="461665"/>
          </a:xfrm>
          <a:prstGeom prst="rect">
            <a:avLst/>
          </a:prstGeom>
          <a:noFill/>
          <a:ln w="9525">
            <a:noFill/>
            <a:miter lim="800000"/>
            <a:headEnd/>
            <a:tailEnd/>
          </a:ln>
          <a:effectLst/>
        </p:spPr>
        <p:txBody>
          <a:bodyPr>
            <a:spAutoFit/>
          </a:bodyPr>
          <a:lstStyle/>
          <a:p>
            <a:r>
              <a:rPr lang="fr-FR" sz="2400" b="1" u="sng" dirty="0">
                <a:solidFill>
                  <a:srgbClr val="0070C0"/>
                </a:solidFill>
              </a:rPr>
              <a:t>1) le coût réel de la production réelle:</a:t>
            </a:r>
          </a:p>
        </p:txBody>
      </p:sp>
      <p:pic>
        <p:nvPicPr>
          <p:cNvPr id="15"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52</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sp>
        <p:nvSpPr>
          <p:cNvPr id="11" name="ZoneTexte 10"/>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a:t>
            </a:r>
            <a:r>
              <a:rPr lang="fr-FR" sz="2600" b="1" i="1" u="sng" smtClean="0">
                <a:solidFill>
                  <a:schemeClr val="tx2">
                    <a:lumMod val="50000"/>
                  </a:schemeClr>
                </a:solidFill>
              </a:rPr>
              <a:t>.  </a:t>
            </a:r>
            <a:r>
              <a:rPr lang="fr-FR" sz="2600" b="1" i="1" u="sng" dirty="0" smtClean="0">
                <a:solidFill>
                  <a:schemeClr val="tx2">
                    <a:lumMod val="50000"/>
                  </a:schemeClr>
                </a:solidFill>
              </a:rPr>
              <a:t>Méthode des coûts standards</a:t>
            </a:r>
          </a:p>
        </p:txBody>
      </p:sp>
      <p:sp>
        <p:nvSpPr>
          <p:cNvPr id="12" name="Text Box 3"/>
          <p:cNvSpPr txBox="1">
            <a:spLocks noChangeArrowheads="1"/>
          </p:cNvSpPr>
          <p:nvPr/>
        </p:nvSpPr>
        <p:spPr bwMode="auto">
          <a:xfrm>
            <a:off x="3203575" y="1262396"/>
            <a:ext cx="3673475" cy="427038"/>
          </a:xfrm>
          <a:prstGeom prst="rect">
            <a:avLst/>
          </a:prstGeom>
          <a:noFill/>
          <a:ln w="9525">
            <a:noFill/>
            <a:miter lim="800000"/>
            <a:headEnd/>
            <a:tailEnd/>
          </a:ln>
          <a:effectLst/>
        </p:spPr>
        <p:txBody>
          <a:bodyPr>
            <a:spAutoFit/>
          </a:bodyPr>
          <a:lstStyle/>
          <a:p>
            <a:pPr algn="ctr">
              <a:spcBef>
                <a:spcPct val="50000"/>
              </a:spcBef>
            </a:pPr>
            <a:r>
              <a:rPr lang="fr-FR" sz="2200" b="1" u="sng">
                <a:solidFill>
                  <a:srgbClr val="CC0000"/>
                </a:solidFill>
              </a:rPr>
              <a:t>Corrigé de l’application 2</a:t>
            </a:r>
          </a:p>
        </p:txBody>
      </p:sp>
      <p:sp>
        <p:nvSpPr>
          <p:cNvPr id="14" name="Text Box 131"/>
          <p:cNvSpPr txBox="1">
            <a:spLocks noChangeArrowheads="1"/>
          </p:cNvSpPr>
          <p:nvPr/>
        </p:nvSpPr>
        <p:spPr bwMode="auto">
          <a:xfrm>
            <a:off x="500034" y="1714488"/>
            <a:ext cx="6715172" cy="461665"/>
          </a:xfrm>
          <a:prstGeom prst="rect">
            <a:avLst/>
          </a:prstGeom>
          <a:noFill/>
          <a:ln w="9525">
            <a:noFill/>
            <a:miter lim="800000"/>
            <a:headEnd/>
            <a:tailEnd/>
          </a:ln>
          <a:effectLst/>
        </p:spPr>
        <p:txBody>
          <a:bodyPr wrap="square">
            <a:spAutoFit/>
          </a:bodyPr>
          <a:lstStyle/>
          <a:p>
            <a:r>
              <a:rPr lang="fr-FR" sz="2400" b="1" u="sng" dirty="0">
                <a:solidFill>
                  <a:srgbClr val="0070C0"/>
                </a:solidFill>
              </a:rPr>
              <a:t>2</a:t>
            </a:r>
            <a:r>
              <a:rPr lang="fr-FR" sz="2400" b="1" u="sng" dirty="0" smtClean="0">
                <a:solidFill>
                  <a:srgbClr val="0070C0"/>
                </a:solidFill>
              </a:rPr>
              <a:t>) </a:t>
            </a:r>
            <a:r>
              <a:rPr lang="fr-FR" sz="2400" b="1" u="sng" dirty="0">
                <a:solidFill>
                  <a:srgbClr val="0070C0"/>
                </a:solidFill>
              </a:rPr>
              <a:t>le coût </a:t>
            </a:r>
            <a:r>
              <a:rPr lang="fr-FR" sz="2400" b="1" u="sng" dirty="0" smtClean="0">
                <a:solidFill>
                  <a:srgbClr val="0070C0"/>
                </a:solidFill>
              </a:rPr>
              <a:t>préétabli </a:t>
            </a:r>
            <a:r>
              <a:rPr lang="fr-FR" sz="2400" b="1" u="sng" dirty="0">
                <a:solidFill>
                  <a:srgbClr val="0070C0"/>
                </a:solidFill>
              </a:rPr>
              <a:t>de la production réelle:</a:t>
            </a:r>
          </a:p>
        </p:txBody>
      </p:sp>
      <p:graphicFrame>
        <p:nvGraphicFramePr>
          <p:cNvPr id="16" name="Group 113"/>
          <p:cNvGraphicFramePr>
            <a:graphicFrameLocks noGrp="1"/>
          </p:cNvGraphicFramePr>
          <p:nvPr>
            <p:ph/>
          </p:nvPr>
        </p:nvGraphicFramePr>
        <p:xfrm>
          <a:off x="214282" y="2379979"/>
          <a:ext cx="7858179" cy="4220846"/>
        </p:xfrm>
        <a:graphic>
          <a:graphicData uri="http://schemas.openxmlformats.org/drawingml/2006/table">
            <a:tbl>
              <a:tblPr/>
              <a:tblGrid>
                <a:gridCol w="1840654"/>
                <a:gridCol w="1274299"/>
                <a:gridCol w="1415888"/>
                <a:gridCol w="1874492"/>
                <a:gridCol w="1452846"/>
              </a:tblGrid>
              <a:tr h="10080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smtClean="0">
                          <a:ln>
                            <a:noFill/>
                          </a:ln>
                          <a:solidFill>
                            <a:srgbClr val="000000"/>
                          </a:solidFill>
                          <a:effectLst/>
                          <a:latin typeface="Arial" charset="0"/>
                          <a:cs typeface="Times New Roman" pitchFamily="18" charset="0"/>
                        </a:rPr>
                        <a:t>Eléments</a:t>
                      </a:r>
                      <a:endParaRPr kumimoji="0" lang="fr-FR" sz="19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Arial" charset="0"/>
                          <a:cs typeface="Times New Roman" pitchFamily="18" charset="0"/>
                        </a:rPr>
                        <a:t>Quantité</a:t>
                      </a:r>
                      <a:endParaRPr kumimoji="0" lang="fr-FR"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rgbClr val="000000"/>
                          </a:solidFill>
                          <a:effectLst/>
                          <a:latin typeface="Arial" charset="0"/>
                          <a:cs typeface="Times New Roman" pitchFamily="18" charset="0"/>
                        </a:rPr>
                        <a:t>Coût unitaire</a:t>
                      </a:r>
                      <a:endParaRPr kumimoji="0" lang="fr-FR"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Arial" charset="0"/>
                          <a:cs typeface="Arial" charset="0"/>
                        </a:rPr>
                        <a:t>Coût préétabli unitaire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Arial" charset="0"/>
                          <a:cs typeface="Arial" charset="0"/>
                        </a:rPr>
                        <a:t>Coût préétabli total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rgbClr val="000000"/>
                          </a:solidFill>
                          <a:effectLst/>
                          <a:latin typeface="Arial" charset="0"/>
                          <a:cs typeface="Times New Roman" pitchFamily="18" charset="0"/>
                        </a:rPr>
                        <a:t>Matière première M</a:t>
                      </a:r>
                      <a:endParaRPr kumimoji="0" lang="fr-FR" sz="19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360 000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rgbClr val="000000"/>
                          </a:solidFill>
                          <a:effectLst/>
                          <a:latin typeface="Arial" charset="0"/>
                          <a:cs typeface="Times New Roman" pitchFamily="18" charset="0"/>
                        </a:rPr>
                        <a:t>Matière première N</a:t>
                      </a:r>
                      <a:endParaRPr kumimoji="0" lang="fr-FR" sz="19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dirty="0" smtClean="0">
                          <a:ln>
                            <a:noFill/>
                          </a:ln>
                          <a:solidFill>
                            <a:schemeClr val="tx1"/>
                          </a:solidFill>
                          <a:effectLst/>
                          <a:latin typeface="Arial" charset="0"/>
                          <a:cs typeface="Arial" charset="0"/>
                        </a:rPr>
                        <a:t>504 000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chemeClr val="tx1"/>
                          </a:solidFill>
                          <a:effectLst/>
                          <a:latin typeface="Arial" charset="0"/>
                          <a:cs typeface="Arial" charset="0"/>
                        </a:rPr>
                        <a:t>Composant 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636 000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rgbClr val="000000"/>
                          </a:solidFill>
                          <a:effectLst/>
                          <a:latin typeface="Arial" charset="0"/>
                          <a:cs typeface="Times New Roman" pitchFamily="18" charset="0"/>
                        </a:rPr>
                        <a:t>MOD</a:t>
                      </a:r>
                      <a:endParaRPr kumimoji="0" lang="fr-FR" sz="19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2.4           55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132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1 584 000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smtClean="0">
                          <a:ln>
                            <a:noFill/>
                          </a:ln>
                          <a:solidFill>
                            <a:srgbClr val="000000"/>
                          </a:solidFill>
                          <a:effectLst/>
                          <a:latin typeface="Arial" charset="0"/>
                          <a:cs typeface="Times New Roman" pitchFamily="18" charset="0"/>
                        </a:rPr>
                        <a:t>Ch. indirectes </a:t>
                      </a:r>
                      <a:endParaRPr kumimoji="0" lang="fr-FR" sz="19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       -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0" i="0" u="none" strike="noStrike" cap="none" normalizeH="0" baseline="0" smtClean="0">
                          <a:ln>
                            <a:noFill/>
                          </a:ln>
                          <a:solidFill>
                            <a:schemeClr val="tx1"/>
                          </a:solidFill>
                          <a:effectLst/>
                          <a:latin typeface="Arial" charset="0"/>
                          <a:cs typeface="Arial" charset="0"/>
                        </a:rPr>
                        <a:t>240 000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smtClean="0">
                          <a:ln>
                            <a:noFill/>
                          </a:ln>
                          <a:solidFill>
                            <a:schemeClr val="tx1"/>
                          </a:solidFill>
                          <a:effectLst/>
                          <a:latin typeface="Arial" charset="0"/>
                          <a:cs typeface="Arial" charset="0"/>
                        </a:rPr>
                        <a:t>Total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fr-F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000" b="1" i="0" u="none" strike="noStrike" cap="none" normalizeH="0" baseline="0" dirty="0" smtClean="0">
                          <a:ln>
                            <a:noFill/>
                          </a:ln>
                          <a:solidFill>
                            <a:schemeClr val="tx1"/>
                          </a:solidFill>
                          <a:effectLst/>
                          <a:latin typeface="Arial" charset="0"/>
                          <a:cs typeface="Arial" charset="0"/>
                        </a:rPr>
                        <a:t>3 324 000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 name="Text Box 80"/>
          <p:cNvSpPr txBox="1">
            <a:spLocks noChangeArrowheads="1"/>
          </p:cNvSpPr>
          <p:nvPr/>
        </p:nvSpPr>
        <p:spPr bwMode="auto">
          <a:xfrm>
            <a:off x="6572264" y="1643050"/>
            <a:ext cx="1368425" cy="396875"/>
          </a:xfrm>
          <a:prstGeom prst="rect">
            <a:avLst/>
          </a:prstGeom>
          <a:solidFill>
            <a:srgbClr val="CCFFFF"/>
          </a:solidFill>
          <a:ln w="9525">
            <a:noFill/>
            <a:miter lim="800000"/>
            <a:headEnd/>
            <a:tailEnd/>
          </a:ln>
          <a:effectLst/>
        </p:spPr>
        <p:txBody>
          <a:bodyPr>
            <a:spAutoFit/>
          </a:bodyPr>
          <a:lstStyle/>
          <a:p>
            <a:pPr>
              <a:spcBef>
                <a:spcPct val="50000"/>
              </a:spcBef>
            </a:pPr>
            <a:r>
              <a:rPr lang="fr-FR" sz="2000" b="1" dirty="0"/>
              <a:t>X 12 000</a:t>
            </a:r>
          </a:p>
        </p:txBody>
      </p:sp>
      <p:sp>
        <p:nvSpPr>
          <p:cNvPr id="18" name="Line 82"/>
          <p:cNvSpPr>
            <a:spLocks noChangeShapeType="1"/>
          </p:cNvSpPr>
          <p:nvPr/>
        </p:nvSpPr>
        <p:spPr bwMode="auto">
          <a:xfrm flipV="1">
            <a:off x="5996001" y="1858950"/>
            <a:ext cx="503238" cy="358775"/>
          </a:xfrm>
          <a:prstGeom prst="line">
            <a:avLst/>
          </a:prstGeom>
          <a:noFill/>
          <a:ln w="25400">
            <a:solidFill>
              <a:srgbClr val="CC0000"/>
            </a:solidFill>
            <a:round/>
            <a:headEnd/>
            <a:tailEnd/>
          </a:ln>
          <a:effectLst/>
        </p:spPr>
        <p:txBody>
          <a:bodyPr/>
          <a:lstStyle/>
          <a:p>
            <a:endParaRPr lang="fr-FR"/>
          </a:p>
        </p:txBody>
      </p:sp>
      <p:sp>
        <p:nvSpPr>
          <p:cNvPr id="19" name="Line 83"/>
          <p:cNvSpPr>
            <a:spLocks noChangeShapeType="1"/>
          </p:cNvSpPr>
          <p:nvPr/>
        </p:nvSpPr>
        <p:spPr bwMode="auto">
          <a:xfrm>
            <a:off x="7940689" y="1858950"/>
            <a:ext cx="358775" cy="358775"/>
          </a:xfrm>
          <a:prstGeom prst="line">
            <a:avLst/>
          </a:prstGeom>
          <a:noFill/>
          <a:ln w="25400">
            <a:solidFill>
              <a:srgbClr val="CC0000"/>
            </a:solidFill>
            <a:round/>
            <a:headEnd/>
            <a:tailEnd type="triangle" w="med" len="med"/>
          </a:ln>
          <a:effectLst/>
        </p:spPr>
        <p:txBody>
          <a:bodyPr/>
          <a:lstStyle/>
          <a:p>
            <a:endParaRPr lang="fr-FR"/>
          </a:p>
        </p:txBody>
      </p:sp>
      <p:pic>
        <p:nvPicPr>
          <p:cNvPr id="15"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53</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sp>
        <p:nvSpPr>
          <p:cNvPr id="11" name="ZoneTexte 10"/>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a:t>
            </a:r>
            <a:r>
              <a:rPr lang="fr-FR" sz="2600" b="1" i="1" u="sng" smtClean="0">
                <a:solidFill>
                  <a:schemeClr val="tx2">
                    <a:lumMod val="50000"/>
                  </a:schemeClr>
                </a:solidFill>
              </a:rPr>
              <a:t>.  </a:t>
            </a:r>
            <a:r>
              <a:rPr lang="fr-FR" sz="2600" b="1" i="1" u="sng" dirty="0" smtClean="0">
                <a:solidFill>
                  <a:schemeClr val="tx2">
                    <a:lumMod val="50000"/>
                  </a:schemeClr>
                </a:solidFill>
              </a:rPr>
              <a:t>Méthode des coûts standards</a:t>
            </a:r>
          </a:p>
        </p:txBody>
      </p:sp>
      <p:sp>
        <p:nvSpPr>
          <p:cNvPr id="12" name="Text Box 3"/>
          <p:cNvSpPr txBox="1">
            <a:spLocks noChangeArrowheads="1"/>
          </p:cNvSpPr>
          <p:nvPr/>
        </p:nvSpPr>
        <p:spPr bwMode="auto">
          <a:xfrm>
            <a:off x="2357422" y="1262396"/>
            <a:ext cx="3673475" cy="427038"/>
          </a:xfrm>
          <a:prstGeom prst="rect">
            <a:avLst/>
          </a:prstGeom>
          <a:noFill/>
          <a:ln w="9525">
            <a:noFill/>
            <a:miter lim="800000"/>
            <a:headEnd/>
            <a:tailEnd/>
          </a:ln>
          <a:effectLst/>
        </p:spPr>
        <p:txBody>
          <a:bodyPr>
            <a:spAutoFit/>
          </a:bodyPr>
          <a:lstStyle/>
          <a:p>
            <a:pPr algn="ctr">
              <a:spcBef>
                <a:spcPct val="50000"/>
              </a:spcBef>
            </a:pPr>
            <a:r>
              <a:rPr lang="fr-FR" sz="2200" b="1" u="sng" dirty="0">
                <a:solidFill>
                  <a:srgbClr val="CC0000"/>
                </a:solidFill>
              </a:rPr>
              <a:t>Corrigé de l’application 2</a:t>
            </a:r>
          </a:p>
        </p:txBody>
      </p:sp>
      <p:sp>
        <p:nvSpPr>
          <p:cNvPr id="13" name="Text Box 39"/>
          <p:cNvSpPr txBox="1">
            <a:spLocks noChangeArrowheads="1"/>
          </p:cNvSpPr>
          <p:nvPr/>
        </p:nvSpPr>
        <p:spPr bwMode="auto">
          <a:xfrm>
            <a:off x="1116013" y="1917714"/>
            <a:ext cx="5616575" cy="461665"/>
          </a:xfrm>
          <a:prstGeom prst="rect">
            <a:avLst/>
          </a:prstGeom>
          <a:noFill/>
          <a:ln w="9525">
            <a:noFill/>
            <a:miter lim="800000"/>
            <a:headEnd/>
            <a:tailEnd/>
          </a:ln>
          <a:effectLst/>
        </p:spPr>
        <p:txBody>
          <a:bodyPr>
            <a:spAutoFit/>
          </a:bodyPr>
          <a:lstStyle/>
          <a:p>
            <a:r>
              <a:rPr lang="fr-FR" sz="2400" b="1" u="sng" dirty="0">
                <a:solidFill>
                  <a:srgbClr val="0070C0"/>
                </a:solidFill>
              </a:rPr>
              <a:t>3) Ecart:</a:t>
            </a:r>
          </a:p>
        </p:txBody>
      </p:sp>
      <p:sp>
        <p:nvSpPr>
          <p:cNvPr id="15" name="Text Box 43"/>
          <p:cNvSpPr txBox="1">
            <a:spLocks noChangeArrowheads="1"/>
          </p:cNvSpPr>
          <p:nvPr/>
        </p:nvSpPr>
        <p:spPr bwMode="auto">
          <a:xfrm>
            <a:off x="1928794" y="2143116"/>
            <a:ext cx="4214842" cy="4016484"/>
          </a:xfrm>
          <a:prstGeom prst="rect">
            <a:avLst/>
          </a:prstGeom>
          <a:noFill/>
          <a:ln w="9525">
            <a:noFill/>
            <a:miter lim="800000"/>
            <a:headEnd/>
            <a:tailEnd/>
          </a:ln>
          <a:effectLst/>
        </p:spPr>
        <p:txBody>
          <a:bodyPr wrap="square">
            <a:spAutoFit/>
          </a:bodyPr>
          <a:lstStyle/>
          <a:p>
            <a:pPr algn="ctr">
              <a:spcBef>
                <a:spcPct val="50000"/>
              </a:spcBef>
            </a:pPr>
            <a:r>
              <a:rPr lang="fr-FR" sz="3000" b="1" dirty="0"/>
              <a:t>3 490 100</a:t>
            </a:r>
          </a:p>
          <a:p>
            <a:pPr algn="ctr">
              <a:spcBef>
                <a:spcPct val="50000"/>
              </a:spcBef>
            </a:pPr>
            <a:r>
              <a:rPr lang="fr-FR" sz="3000" b="1" dirty="0"/>
              <a:t>-</a:t>
            </a:r>
          </a:p>
          <a:p>
            <a:pPr algn="ctr">
              <a:spcBef>
                <a:spcPct val="50000"/>
              </a:spcBef>
            </a:pPr>
            <a:r>
              <a:rPr lang="fr-FR" sz="3000" b="1" dirty="0"/>
              <a:t>3 324 000</a:t>
            </a:r>
          </a:p>
          <a:p>
            <a:pPr algn="ctr">
              <a:spcBef>
                <a:spcPct val="50000"/>
              </a:spcBef>
            </a:pPr>
            <a:r>
              <a:rPr lang="fr-FR" sz="3000" b="1" dirty="0"/>
              <a:t>=</a:t>
            </a:r>
          </a:p>
          <a:p>
            <a:pPr algn="ctr">
              <a:spcBef>
                <a:spcPct val="50000"/>
              </a:spcBef>
            </a:pPr>
            <a:r>
              <a:rPr lang="fr-FR" sz="3000" b="1" dirty="0"/>
              <a:t>166 </a:t>
            </a:r>
            <a:r>
              <a:rPr lang="fr-FR" sz="3000" b="1" dirty="0" smtClean="0"/>
              <a:t>100 </a:t>
            </a:r>
          </a:p>
          <a:p>
            <a:pPr algn="ctr">
              <a:spcBef>
                <a:spcPct val="50000"/>
              </a:spcBef>
            </a:pPr>
            <a:r>
              <a:rPr lang="fr-FR" sz="3000" b="1" dirty="0" smtClean="0"/>
              <a:t>Ecart défavorable</a:t>
            </a:r>
            <a:endParaRPr lang="fr-FR" sz="3000" b="1" dirty="0"/>
          </a:p>
        </p:txBody>
      </p:sp>
      <p:pic>
        <p:nvPicPr>
          <p:cNvPr id="14"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54</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sp>
        <p:nvSpPr>
          <p:cNvPr id="11" name="ZoneTexte 10"/>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a:t>
            </a:r>
            <a:r>
              <a:rPr lang="fr-FR" sz="2600" b="1" i="1" u="sng" smtClean="0">
                <a:solidFill>
                  <a:schemeClr val="tx2">
                    <a:lumMod val="50000"/>
                  </a:schemeClr>
                </a:solidFill>
              </a:rPr>
              <a:t>.  </a:t>
            </a:r>
            <a:r>
              <a:rPr lang="fr-FR" sz="2600" b="1" i="1" u="sng" dirty="0" smtClean="0">
                <a:solidFill>
                  <a:schemeClr val="tx2">
                    <a:lumMod val="50000"/>
                  </a:schemeClr>
                </a:solidFill>
              </a:rPr>
              <a:t>Méthode des coûts standards</a:t>
            </a:r>
          </a:p>
        </p:txBody>
      </p:sp>
      <p:sp>
        <p:nvSpPr>
          <p:cNvPr id="12" name="Text Box 3"/>
          <p:cNvSpPr txBox="1">
            <a:spLocks noChangeArrowheads="1"/>
          </p:cNvSpPr>
          <p:nvPr/>
        </p:nvSpPr>
        <p:spPr bwMode="auto">
          <a:xfrm>
            <a:off x="2857488" y="1260496"/>
            <a:ext cx="2160587" cy="427038"/>
          </a:xfrm>
          <a:prstGeom prst="rect">
            <a:avLst/>
          </a:prstGeom>
          <a:noFill/>
          <a:ln w="9525">
            <a:noFill/>
            <a:miter lim="800000"/>
            <a:headEnd/>
            <a:tailEnd/>
          </a:ln>
          <a:effectLst/>
        </p:spPr>
        <p:txBody>
          <a:bodyPr>
            <a:spAutoFit/>
          </a:bodyPr>
          <a:lstStyle/>
          <a:p>
            <a:pPr algn="ctr">
              <a:spcBef>
                <a:spcPct val="50000"/>
              </a:spcBef>
            </a:pPr>
            <a:r>
              <a:rPr lang="fr-FR" sz="2200" b="1" u="sng" dirty="0">
                <a:solidFill>
                  <a:srgbClr val="CC0000"/>
                </a:solidFill>
              </a:rPr>
              <a:t>Application </a:t>
            </a:r>
            <a:r>
              <a:rPr lang="fr-FR" sz="2200" b="1" u="sng" dirty="0" smtClean="0">
                <a:solidFill>
                  <a:srgbClr val="CC0000"/>
                </a:solidFill>
              </a:rPr>
              <a:t>3</a:t>
            </a:r>
            <a:endParaRPr lang="fr-FR" sz="2200" b="1" u="sng" dirty="0">
              <a:solidFill>
                <a:srgbClr val="CC0000"/>
              </a:solidFill>
            </a:endParaRPr>
          </a:p>
        </p:txBody>
      </p:sp>
      <p:sp>
        <p:nvSpPr>
          <p:cNvPr id="13" name="Text Box 4"/>
          <p:cNvSpPr txBox="1">
            <a:spLocks noChangeArrowheads="1"/>
          </p:cNvSpPr>
          <p:nvPr/>
        </p:nvSpPr>
        <p:spPr bwMode="auto">
          <a:xfrm>
            <a:off x="285720" y="1765321"/>
            <a:ext cx="7643866" cy="4154984"/>
          </a:xfrm>
          <a:prstGeom prst="rect">
            <a:avLst/>
          </a:prstGeom>
          <a:noFill/>
          <a:ln w="9525">
            <a:noFill/>
            <a:miter lim="800000"/>
            <a:headEnd/>
            <a:tailEnd/>
          </a:ln>
          <a:effectLst/>
        </p:spPr>
        <p:txBody>
          <a:bodyPr wrap="square">
            <a:spAutoFit/>
          </a:bodyPr>
          <a:lstStyle/>
          <a:p>
            <a:pPr algn="just"/>
            <a:r>
              <a:rPr lang="fr-FR" sz="2200" dirty="0"/>
              <a:t>Pour le mois de </a:t>
            </a:r>
            <a:r>
              <a:rPr lang="fr-FR" sz="2200" dirty="0" smtClean="0"/>
              <a:t>septembre </a:t>
            </a:r>
            <a:r>
              <a:rPr lang="fr-FR" sz="2200" dirty="0"/>
              <a:t>N, </a:t>
            </a:r>
            <a:r>
              <a:rPr lang="fr-FR" sz="2200" dirty="0" smtClean="0"/>
              <a:t>on </a:t>
            </a:r>
            <a:r>
              <a:rPr lang="fr-FR" sz="2200" dirty="0"/>
              <a:t>vous communique les </a:t>
            </a:r>
            <a:r>
              <a:rPr lang="fr-FR" sz="2200" dirty="0" smtClean="0"/>
              <a:t>informations suivantes </a:t>
            </a:r>
            <a:r>
              <a:rPr lang="fr-FR" sz="2200" dirty="0"/>
              <a:t>:</a:t>
            </a:r>
          </a:p>
          <a:p>
            <a:pPr algn="just"/>
            <a:r>
              <a:rPr lang="fr-FR" sz="2200" dirty="0"/>
              <a:t>· Coût de production préétabli correspondant à l'activité normale de </a:t>
            </a:r>
            <a:r>
              <a:rPr lang="fr-FR" sz="2200" dirty="0" smtClean="0"/>
              <a:t>      5 </a:t>
            </a:r>
            <a:r>
              <a:rPr lang="fr-FR" sz="2200" dirty="0"/>
              <a:t>000 moteurs.</a:t>
            </a:r>
          </a:p>
          <a:p>
            <a:pPr algn="just"/>
            <a:r>
              <a:rPr lang="fr-FR" sz="2200" dirty="0"/>
              <a:t>· Production réelle constatée au cours du mois de </a:t>
            </a:r>
            <a:r>
              <a:rPr lang="fr-FR" sz="2200" dirty="0" smtClean="0"/>
              <a:t>septembre N est de 4200 moteurs.</a:t>
            </a:r>
            <a:endParaRPr lang="fr-FR" sz="2200" dirty="0"/>
          </a:p>
          <a:p>
            <a:pPr algn="just"/>
            <a:endParaRPr lang="fr-FR" sz="2200" dirty="0"/>
          </a:p>
          <a:p>
            <a:pPr algn="just"/>
            <a:r>
              <a:rPr lang="fr-FR" sz="2200" b="1" u="sng" dirty="0"/>
              <a:t>TRAVAIL A FAIRE </a:t>
            </a:r>
            <a:r>
              <a:rPr lang="fr-FR" sz="2200" b="1" u="sng" dirty="0" smtClean="0"/>
              <a:t>:</a:t>
            </a:r>
          </a:p>
          <a:p>
            <a:pPr algn="just"/>
            <a:r>
              <a:rPr lang="fr-FR" sz="2200" dirty="0" smtClean="0"/>
              <a:t> Calculer </a:t>
            </a:r>
            <a:r>
              <a:rPr lang="fr-FR" sz="2200" dirty="0"/>
              <a:t>:</a:t>
            </a:r>
          </a:p>
          <a:p>
            <a:pPr algn="just"/>
            <a:r>
              <a:rPr lang="fr-FR" sz="2200" dirty="0"/>
              <a:t>- le coût réel de la production réelle (CRPR),</a:t>
            </a:r>
          </a:p>
          <a:p>
            <a:pPr algn="just"/>
            <a:r>
              <a:rPr lang="fr-FR" sz="2200" dirty="0"/>
              <a:t>- le coût préétabli de la production réelle (CPPR).</a:t>
            </a:r>
          </a:p>
          <a:p>
            <a:pPr algn="just"/>
            <a:r>
              <a:rPr lang="fr-FR" sz="2200" dirty="0"/>
              <a:t>- l'écart total entre les deux coûts.</a:t>
            </a:r>
          </a:p>
        </p:txBody>
      </p:sp>
      <p:pic>
        <p:nvPicPr>
          <p:cNvPr id="14"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55</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sp>
        <p:nvSpPr>
          <p:cNvPr id="11" name="ZoneTexte 10"/>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a:t>
            </a:r>
            <a:r>
              <a:rPr lang="fr-FR" sz="2600" b="1" i="1" u="sng" smtClean="0">
                <a:solidFill>
                  <a:schemeClr val="tx2">
                    <a:lumMod val="50000"/>
                  </a:schemeClr>
                </a:solidFill>
              </a:rPr>
              <a:t>.  </a:t>
            </a:r>
            <a:r>
              <a:rPr lang="fr-FR" sz="2600" b="1" i="1" u="sng" dirty="0" smtClean="0">
                <a:solidFill>
                  <a:schemeClr val="tx2">
                    <a:lumMod val="50000"/>
                  </a:schemeClr>
                </a:solidFill>
              </a:rPr>
              <a:t>Méthode des coûts standards</a:t>
            </a:r>
          </a:p>
        </p:txBody>
      </p:sp>
      <p:pic>
        <p:nvPicPr>
          <p:cNvPr id="12" name="Picture 4"/>
          <p:cNvPicPr>
            <a:picLocks noChangeAspect="1" noChangeArrowheads="1"/>
          </p:cNvPicPr>
          <p:nvPr/>
        </p:nvPicPr>
        <p:blipFill>
          <a:blip r:embed="rId3"/>
          <a:srcRect/>
          <a:stretch>
            <a:fillRect/>
          </a:stretch>
        </p:blipFill>
        <p:spPr bwMode="auto">
          <a:xfrm>
            <a:off x="179388" y="1268413"/>
            <a:ext cx="8785225" cy="5427662"/>
          </a:xfrm>
          <a:prstGeom prst="rect">
            <a:avLst/>
          </a:prstGeom>
          <a:noFill/>
          <a:ln w="9525">
            <a:noFill/>
            <a:miter lim="800000"/>
            <a:headEnd/>
            <a:tailEnd/>
          </a:ln>
          <a:effectLst/>
        </p:spPr>
      </p:pic>
      <p:pic>
        <p:nvPicPr>
          <p:cNvPr id="13" name="Picture 11" descr="RÃ©sultat de recherche d'images pour &quot;fsjes ain sebaa casa&quot;"/>
          <p:cNvPicPr>
            <a:picLocks noChangeAspect="1" noChangeArrowheads="1"/>
          </p:cNvPicPr>
          <p:nvPr/>
        </p:nvPicPr>
        <p:blipFill>
          <a:blip r:embed="rId4"/>
          <a:srcRect/>
          <a:stretch>
            <a:fillRect/>
          </a:stretch>
        </p:blipFill>
        <p:spPr bwMode="auto">
          <a:xfrm>
            <a:off x="0" y="0"/>
            <a:ext cx="1142976" cy="1000108"/>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56</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sp>
        <p:nvSpPr>
          <p:cNvPr id="11" name="ZoneTexte 10"/>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a:t>
            </a:r>
            <a:r>
              <a:rPr lang="fr-FR" sz="2600" b="1" i="1" u="sng" smtClean="0">
                <a:solidFill>
                  <a:schemeClr val="tx2">
                    <a:lumMod val="50000"/>
                  </a:schemeClr>
                </a:solidFill>
              </a:rPr>
              <a:t>.  </a:t>
            </a:r>
            <a:r>
              <a:rPr lang="fr-FR" sz="2600" b="1" i="1" u="sng" dirty="0" smtClean="0">
                <a:solidFill>
                  <a:schemeClr val="tx2">
                    <a:lumMod val="50000"/>
                  </a:schemeClr>
                </a:solidFill>
              </a:rPr>
              <a:t>Méthode des coûts standards</a:t>
            </a:r>
          </a:p>
        </p:txBody>
      </p:sp>
      <p:sp>
        <p:nvSpPr>
          <p:cNvPr id="12" name="Text Box 3"/>
          <p:cNvSpPr txBox="1">
            <a:spLocks noChangeArrowheads="1"/>
          </p:cNvSpPr>
          <p:nvPr/>
        </p:nvSpPr>
        <p:spPr bwMode="auto">
          <a:xfrm>
            <a:off x="1079469" y="1608156"/>
            <a:ext cx="6264275" cy="396875"/>
          </a:xfrm>
          <a:prstGeom prst="rect">
            <a:avLst/>
          </a:prstGeom>
          <a:solidFill>
            <a:schemeClr val="bg1"/>
          </a:solidFill>
          <a:ln w="9525">
            <a:noFill/>
            <a:miter lim="800000"/>
            <a:headEnd/>
            <a:tailEnd/>
          </a:ln>
          <a:effectLst/>
        </p:spPr>
        <p:txBody>
          <a:bodyPr>
            <a:spAutoFit/>
          </a:bodyPr>
          <a:lstStyle/>
          <a:p>
            <a:pPr>
              <a:spcBef>
                <a:spcPct val="50000"/>
              </a:spcBef>
            </a:pPr>
            <a:r>
              <a:rPr lang="fr-FR" sz="2000" b="1" u="sng" dirty="0"/>
              <a:t>Annexe 2: Production réelle constatée en </a:t>
            </a:r>
            <a:r>
              <a:rPr lang="fr-FR" sz="2000" b="1" u="sng" dirty="0" smtClean="0"/>
              <a:t>septembre </a:t>
            </a:r>
            <a:r>
              <a:rPr lang="fr-FR" sz="2000" b="1" u="sng" dirty="0"/>
              <a:t>N </a:t>
            </a:r>
          </a:p>
        </p:txBody>
      </p:sp>
      <p:pic>
        <p:nvPicPr>
          <p:cNvPr id="13" name="Picture 4"/>
          <p:cNvPicPr>
            <a:picLocks noChangeAspect="1" noChangeArrowheads="1"/>
          </p:cNvPicPr>
          <p:nvPr/>
        </p:nvPicPr>
        <p:blipFill>
          <a:blip r:embed="rId3"/>
          <a:srcRect/>
          <a:stretch>
            <a:fillRect/>
          </a:stretch>
        </p:blipFill>
        <p:spPr bwMode="auto">
          <a:xfrm>
            <a:off x="142844" y="2039956"/>
            <a:ext cx="7920038" cy="4032250"/>
          </a:xfrm>
          <a:prstGeom prst="rect">
            <a:avLst/>
          </a:prstGeom>
          <a:noFill/>
          <a:ln w="9525">
            <a:noFill/>
            <a:miter lim="800000"/>
            <a:headEnd/>
            <a:tailEnd/>
          </a:ln>
          <a:effectLst/>
        </p:spPr>
      </p:pic>
      <p:pic>
        <p:nvPicPr>
          <p:cNvPr id="14" name="Picture 11" descr="RÃ©sultat de recherche d'images pour &quot;fsjes ain sebaa casa&quot;"/>
          <p:cNvPicPr>
            <a:picLocks noChangeAspect="1" noChangeArrowheads="1"/>
          </p:cNvPicPr>
          <p:nvPr/>
        </p:nvPicPr>
        <p:blipFill>
          <a:blip r:embed="rId4"/>
          <a:srcRect/>
          <a:stretch>
            <a:fillRect/>
          </a:stretch>
        </p:blipFill>
        <p:spPr bwMode="auto">
          <a:xfrm>
            <a:off x="0" y="0"/>
            <a:ext cx="1142976" cy="1000108"/>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57</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sp>
        <p:nvSpPr>
          <p:cNvPr id="11" name="ZoneTexte 10"/>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a:t>
            </a:r>
            <a:r>
              <a:rPr lang="fr-FR" sz="2600" b="1" i="1" u="sng" smtClean="0">
                <a:solidFill>
                  <a:schemeClr val="tx2">
                    <a:lumMod val="50000"/>
                  </a:schemeClr>
                </a:solidFill>
              </a:rPr>
              <a:t>.  </a:t>
            </a:r>
            <a:r>
              <a:rPr lang="fr-FR" sz="2600" b="1" i="1" u="sng" dirty="0" smtClean="0">
                <a:solidFill>
                  <a:schemeClr val="tx2">
                    <a:lumMod val="50000"/>
                  </a:schemeClr>
                </a:solidFill>
              </a:rPr>
              <a:t>Méthode des coûts standards</a:t>
            </a:r>
          </a:p>
        </p:txBody>
      </p:sp>
      <p:sp>
        <p:nvSpPr>
          <p:cNvPr id="12" name="Text Box 3"/>
          <p:cNvSpPr txBox="1">
            <a:spLocks noChangeArrowheads="1"/>
          </p:cNvSpPr>
          <p:nvPr/>
        </p:nvSpPr>
        <p:spPr bwMode="auto">
          <a:xfrm>
            <a:off x="2987675" y="1144574"/>
            <a:ext cx="3600450" cy="427038"/>
          </a:xfrm>
          <a:prstGeom prst="rect">
            <a:avLst/>
          </a:prstGeom>
          <a:noFill/>
          <a:ln w="9525">
            <a:noFill/>
            <a:miter lim="800000"/>
            <a:headEnd/>
            <a:tailEnd/>
          </a:ln>
          <a:effectLst/>
        </p:spPr>
        <p:txBody>
          <a:bodyPr>
            <a:spAutoFit/>
          </a:bodyPr>
          <a:lstStyle/>
          <a:p>
            <a:pPr algn="ctr">
              <a:spcBef>
                <a:spcPct val="50000"/>
              </a:spcBef>
            </a:pPr>
            <a:r>
              <a:rPr lang="fr-FR" sz="2200" b="1" u="sng" dirty="0">
                <a:solidFill>
                  <a:srgbClr val="CC0000"/>
                </a:solidFill>
              </a:rPr>
              <a:t>Corrigé de l’application 2</a:t>
            </a:r>
          </a:p>
        </p:txBody>
      </p:sp>
      <p:pic>
        <p:nvPicPr>
          <p:cNvPr id="13" name="Picture 4"/>
          <p:cNvPicPr>
            <a:picLocks noChangeAspect="1" noChangeArrowheads="1"/>
          </p:cNvPicPr>
          <p:nvPr/>
        </p:nvPicPr>
        <p:blipFill>
          <a:blip r:embed="rId3"/>
          <a:srcRect/>
          <a:stretch>
            <a:fillRect/>
          </a:stretch>
        </p:blipFill>
        <p:spPr bwMode="auto">
          <a:xfrm>
            <a:off x="179388" y="1530373"/>
            <a:ext cx="8785225" cy="5256213"/>
          </a:xfrm>
          <a:prstGeom prst="rect">
            <a:avLst/>
          </a:prstGeom>
          <a:noFill/>
          <a:ln w="9525">
            <a:noFill/>
            <a:miter lim="800000"/>
            <a:headEnd/>
            <a:tailEnd/>
          </a:ln>
          <a:effectLst/>
        </p:spPr>
      </p:pic>
      <p:pic>
        <p:nvPicPr>
          <p:cNvPr id="14" name="Picture 11" descr="RÃ©sultat de recherche d'images pour &quot;fsjes ain sebaa casa&quot;"/>
          <p:cNvPicPr>
            <a:picLocks noChangeAspect="1" noChangeArrowheads="1"/>
          </p:cNvPicPr>
          <p:nvPr/>
        </p:nvPicPr>
        <p:blipFill>
          <a:blip r:embed="rId4"/>
          <a:srcRect/>
          <a:stretch>
            <a:fillRect/>
          </a:stretch>
        </p:blipFill>
        <p:spPr bwMode="auto">
          <a:xfrm>
            <a:off x="0" y="0"/>
            <a:ext cx="1142976" cy="1000108"/>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58</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sp>
        <p:nvSpPr>
          <p:cNvPr id="11" name="ZoneTexte 10"/>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3.  Méthode des coûts cibles</a:t>
            </a:r>
          </a:p>
        </p:txBody>
      </p:sp>
      <p:sp>
        <p:nvSpPr>
          <p:cNvPr id="12" name="Text Box 4"/>
          <p:cNvSpPr txBox="1">
            <a:spLocks noChangeArrowheads="1"/>
          </p:cNvSpPr>
          <p:nvPr/>
        </p:nvSpPr>
        <p:spPr bwMode="auto">
          <a:xfrm>
            <a:off x="214282" y="1357298"/>
            <a:ext cx="7858180" cy="5170646"/>
          </a:xfrm>
          <a:prstGeom prst="rect">
            <a:avLst/>
          </a:prstGeom>
          <a:solidFill>
            <a:schemeClr val="bg1"/>
          </a:solidFill>
          <a:ln w="9525">
            <a:noFill/>
            <a:miter lim="800000"/>
            <a:headEnd/>
            <a:tailEnd/>
          </a:ln>
          <a:effectLst/>
        </p:spPr>
        <p:txBody>
          <a:bodyPr wrap="square">
            <a:spAutoFit/>
          </a:bodyPr>
          <a:lstStyle/>
          <a:p>
            <a:pPr algn="just"/>
            <a:r>
              <a:rPr lang="fr-FR" sz="2200" dirty="0"/>
              <a:t>La méthode des « Coûts Cibles » consiste à déterminer pour un produit quelconque un « coût objectif » à ne pas dépasser en raison du prix imposé par le marché et de la marge bénéficiaire prévue et définie par l’entreprise.</a:t>
            </a:r>
          </a:p>
          <a:p>
            <a:pPr algn="just"/>
            <a:endParaRPr lang="fr-FR" sz="2200" dirty="0"/>
          </a:p>
          <a:p>
            <a:pPr algn="just"/>
            <a:r>
              <a:rPr lang="fr-FR" sz="2200" dirty="0"/>
              <a:t>Elle repose sur la relation suivante :</a:t>
            </a:r>
          </a:p>
          <a:p>
            <a:pPr algn="just"/>
            <a:endParaRPr lang="fr-FR" sz="2200" b="1" dirty="0"/>
          </a:p>
          <a:p>
            <a:pPr algn="ctr"/>
            <a:r>
              <a:rPr lang="fr-FR" sz="2400" b="1" dirty="0">
                <a:solidFill>
                  <a:srgbClr val="CC0000"/>
                </a:solidFill>
              </a:rPr>
              <a:t>Coût cible = Prix de vente – Marge bénéficiaire</a:t>
            </a:r>
          </a:p>
          <a:p>
            <a:pPr algn="just"/>
            <a:endParaRPr lang="fr-FR" sz="2200" b="1" dirty="0">
              <a:solidFill>
                <a:srgbClr val="CC0000"/>
              </a:solidFill>
            </a:endParaRPr>
          </a:p>
          <a:p>
            <a:pPr algn="just"/>
            <a:r>
              <a:rPr lang="fr-FR" sz="2200" dirty="0"/>
              <a:t>Lorsque le coût estimé à priori (ou coût préétabli) est supérieur au « coût cible », l’entreprise peut envisager :</a:t>
            </a:r>
          </a:p>
          <a:p>
            <a:pPr algn="just"/>
            <a:r>
              <a:rPr lang="fr-FR" sz="2200" dirty="0"/>
              <a:t>· soit une modification du produit ou de sa composition (modification d’ordre technique),</a:t>
            </a:r>
          </a:p>
          <a:p>
            <a:pPr algn="just"/>
            <a:r>
              <a:rPr lang="fr-FR" sz="2200" dirty="0"/>
              <a:t>· soit des changements dans les conditions d’approvisionnements et de fabrication (réduction des coûts).</a:t>
            </a:r>
          </a:p>
          <a:p>
            <a:pPr algn="just"/>
            <a:endParaRPr lang="fr-FR" sz="2200" dirty="0"/>
          </a:p>
        </p:txBody>
      </p:sp>
      <p:pic>
        <p:nvPicPr>
          <p:cNvPr id="13"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59</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sp>
        <p:nvSpPr>
          <p:cNvPr id="11" name="ZoneTexte 10"/>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3.  Méthode des coûts cibles</a:t>
            </a:r>
          </a:p>
        </p:txBody>
      </p:sp>
      <p:sp>
        <p:nvSpPr>
          <p:cNvPr id="12" name="Text Box 3"/>
          <p:cNvSpPr txBox="1">
            <a:spLocks noChangeArrowheads="1"/>
          </p:cNvSpPr>
          <p:nvPr/>
        </p:nvSpPr>
        <p:spPr bwMode="auto">
          <a:xfrm>
            <a:off x="1643042" y="1558879"/>
            <a:ext cx="5616575" cy="519113"/>
          </a:xfrm>
          <a:prstGeom prst="rect">
            <a:avLst/>
          </a:prstGeom>
          <a:noFill/>
          <a:ln w="9525">
            <a:noFill/>
            <a:miter lim="800000"/>
            <a:headEnd/>
            <a:tailEnd/>
          </a:ln>
          <a:effectLst/>
        </p:spPr>
        <p:txBody>
          <a:bodyPr>
            <a:spAutoFit/>
          </a:bodyPr>
          <a:lstStyle/>
          <a:p>
            <a:pPr algn="ctr">
              <a:spcBef>
                <a:spcPct val="50000"/>
              </a:spcBef>
            </a:pPr>
            <a:r>
              <a:rPr lang="fr-FR" sz="2800" b="1" u="sng" dirty="0">
                <a:solidFill>
                  <a:srgbClr val="FF0000"/>
                </a:solidFill>
              </a:rPr>
              <a:t>Détermination du coût cible</a:t>
            </a:r>
          </a:p>
        </p:txBody>
      </p:sp>
      <p:sp>
        <p:nvSpPr>
          <p:cNvPr id="13" name="Text Box 4"/>
          <p:cNvSpPr txBox="1">
            <a:spLocks noChangeArrowheads="1"/>
          </p:cNvSpPr>
          <p:nvPr/>
        </p:nvSpPr>
        <p:spPr bwMode="auto">
          <a:xfrm>
            <a:off x="1643042" y="2214554"/>
            <a:ext cx="5400675" cy="3162404"/>
          </a:xfrm>
          <a:prstGeom prst="rect">
            <a:avLst/>
          </a:prstGeom>
          <a:solidFill>
            <a:schemeClr val="bg1"/>
          </a:solidFill>
          <a:ln w="9525">
            <a:noFill/>
            <a:miter lim="800000"/>
            <a:headEnd/>
            <a:tailEnd/>
          </a:ln>
          <a:effectLst/>
        </p:spPr>
        <p:txBody>
          <a:bodyPr>
            <a:spAutoFit/>
          </a:bodyPr>
          <a:lstStyle/>
          <a:p>
            <a:pPr marL="342900" indent="-342900" algn="ctr">
              <a:lnSpc>
                <a:spcPct val="250000"/>
              </a:lnSpc>
              <a:buFontTx/>
              <a:buAutoNum type="arabicParenR"/>
            </a:pPr>
            <a:r>
              <a:rPr lang="fr-FR" sz="2800" dirty="0"/>
              <a:t>Fixation du prix de vente;</a:t>
            </a:r>
          </a:p>
          <a:p>
            <a:pPr marL="342900" indent="-342900" algn="ctr">
              <a:lnSpc>
                <a:spcPct val="250000"/>
              </a:lnSpc>
              <a:buFontTx/>
              <a:buAutoNum type="arabicParenR"/>
            </a:pPr>
            <a:r>
              <a:rPr lang="fr-FR" sz="2800" dirty="0"/>
              <a:t>Détermination de la marge;</a:t>
            </a:r>
          </a:p>
          <a:p>
            <a:pPr marL="342900" indent="-342900" algn="ctr">
              <a:lnSpc>
                <a:spcPct val="250000"/>
              </a:lnSpc>
              <a:buFontTx/>
              <a:buAutoNum type="arabicParenR"/>
            </a:pPr>
            <a:r>
              <a:rPr lang="fr-FR" sz="2800" dirty="0"/>
              <a:t>Evaluation du </a:t>
            </a:r>
            <a:r>
              <a:rPr lang="fr-FR" sz="2800" dirty="0" smtClean="0"/>
              <a:t>coût cible. </a:t>
            </a:r>
            <a:endParaRPr lang="fr-FR" sz="2800" dirty="0"/>
          </a:p>
        </p:txBody>
      </p:sp>
      <p:sp>
        <p:nvSpPr>
          <p:cNvPr id="14" name="Line 5"/>
          <p:cNvSpPr>
            <a:spLocks noChangeShapeType="1"/>
          </p:cNvSpPr>
          <p:nvPr/>
        </p:nvSpPr>
        <p:spPr bwMode="auto">
          <a:xfrm>
            <a:off x="4356100" y="3359104"/>
            <a:ext cx="0" cy="433388"/>
          </a:xfrm>
          <a:prstGeom prst="line">
            <a:avLst/>
          </a:prstGeom>
          <a:noFill/>
          <a:ln w="9525">
            <a:solidFill>
              <a:schemeClr val="tx1"/>
            </a:solidFill>
            <a:round/>
            <a:headEnd/>
            <a:tailEnd type="triangle" w="med" len="med"/>
          </a:ln>
          <a:effectLst/>
        </p:spPr>
        <p:txBody>
          <a:bodyPr/>
          <a:lstStyle/>
          <a:p>
            <a:endParaRPr lang="fr-FR"/>
          </a:p>
        </p:txBody>
      </p:sp>
      <p:sp>
        <p:nvSpPr>
          <p:cNvPr id="15" name="Line 6"/>
          <p:cNvSpPr>
            <a:spLocks noChangeShapeType="1"/>
          </p:cNvSpPr>
          <p:nvPr/>
        </p:nvSpPr>
        <p:spPr bwMode="auto">
          <a:xfrm>
            <a:off x="4356100" y="4367167"/>
            <a:ext cx="0" cy="433387"/>
          </a:xfrm>
          <a:prstGeom prst="line">
            <a:avLst/>
          </a:prstGeom>
          <a:noFill/>
          <a:ln w="9525">
            <a:solidFill>
              <a:schemeClr val="tx1"/>
            </a:solidFill>
            <a:round/>
            <a:headEnd/>
            <a:tailEnd type="triangle" w="med" len="med"/>
          </a:ln>
          <a:effectLst/>
        </p:spPr>
        <p:txBody>
          <a:bodyPr/>
          <a:lstStyle/>
          <a:p>
            <a:endParaRPr lang="fr-FR"/>
          </a:p>
        </p:txBody>
      </p:sp>
      <p:pic>
        <p:nvPicPr>
          <p:cNvPr id="16"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49" name="ZoneTexte 48"/>
          <p:cNvSpPr txBox="1"/>
          <p:nvPr/>
        </p:nvSpPr>
        <p:spPr>
          <a:xfrm>
            <a:off x="2428860" y="714356"/>
            <a:ext cx="3714776"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1. Définition des notions</a:t>
            </a:r>
          </a:p>
        </p:txBody>
      </p:sp>
      <p:sp>
        <p:nvSpPr>
          <p:cNvPr id="50" name="Rectangle 3"/>
          <p:cNvSpPr txBox="1">
            <a:spLocks noChangeArrowheads="1"/>
          </p:cNvSpPr>
          <p:nvPr/>
        </p:nvSpPr>
        <p:spPr>
          <a:xfrm>
            <a:off x="179388" y="1600200"/>
            <a:ext cx="8785225" cy="4530725"/>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tx2"/>
              </a:buClr>
              <a:buSzPct val="73000"/>
              <a:buFont typeface="Wingdings" pitchFamily="2" charset="2"/>
              <a:buNone/>
              <a:tabLst/>
              <a:defRPr/>
            </a:pPr>
            <a:r>
              <a:rPr kumimoji="0" lang="fr-FR" sz="3800" b="0" i="0" u="sng" strike="noStrike" kern="1200" cap="none" spc="0" normalizeH="0" baseline="0" noProof="0" dirty="0" smtClean="0">
                <a:ln>
                  <a:noFill/>
                </a:ln>
                <a:solidFill>
                  <a:srgbClr val="FF0000"/>
                </a:solidFill>
                <a:effectLst/>
                <a:uLnTx/>
                <a:uFillTx/>
                <a:latin typeface="+mn-lt"/>
                <a:ea typeface="+mn-ea"/>
                <a:cs typeface="+mn-cs"/>
              </a:rPr>
              <a:t>Contrôler</a:t>
            </a:r>
            <a:r>
              <a:rPr kumimoji="0" lang="fr-FR" sz="28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600" b="0" i="0" u="none" strike="noStrike" kern="1200" cap="none" spc="0" normalizeH="0" baseline="0" noProof="0" dirty="0" smtClean="0">
                <a:ln>
                  <a:noFill/>
                </a:ln>
                <a:solidFill>
                  <a:schemeClr val="tx1"/>
                </a:solidFill>
                <a:effectLst/>
                <a:uLnTx/>
                <a:uFillTx/>
                <a:latin typeface="+mn-lt"/>
                <a:ea typeface="+mn-ea"/>
                <a:cs typeface="+mn-cs"/>
              </a:rPr>
              <a:t>c’est </a:t>
            </a:r>
            <a:r>
              <a:rPr kumimoji="0" lang="fr-FR" sz="2800" b="0" i="0" u="sng" strike="noStrike" kern="1200" cap="none" spc="0" normalizeH="0" baseline="0" noProof="0" dirty="0" smtClean="0">
                <a:ln>
                  <a:noFill/>
                </a:ln>
                <a:solidFill>
                  <a:srgbClr val="CC3300"/>
                </a:solidFill>
                <a:effectLst/>
                <a:uLnTx/>
                <a:uFillTx/>
                <a:latin typeface="+mn-lt"/>
                <a:ea typeface="+mn-ea"/>
                <a:cs typeface="+mn-cs"/>
              </a:rPr>
              <a:t>vérifier</a:t>
            </a:r>
            <a:r>
              <a:rPr kumimoji="0" lang="fr-FR" sz="2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800" b="0" i="0" u="sng" strike="noStrike" kern="1200" cap="none" spc="0" normalizeH="0" baseline="0" noProof="0" dirty="0" smtClean="0">
                <a:ln>
                  <a:noFill/>
                </a:ln>
                <a:solidFill>
                  <a:srgbClr val="CC3300"/>
                </a:solidFill>
                <a:effectLst/>
                <a:uLnTx/>
                <a:uFillTx/>
                <a:latin typeface="+mn-lt"/>
                <a:ea typeface="+mn-ea"/>
                <a:cs typeface="+mn-cs"/>
              </a:rPr>
              <a:t>surveiller</a:t>
            </a:r>
            <a:r>
              <a:rPr kumimoji="0" lang="fr-FR" sz="2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800" b="0" i="0" u="sng" strike="noStrike" kern="1200" cap="none" spc="0" normalizeH="0" baseline="0" noProof="0" dirty="0" smtClean="0">
                <a:ln>
                  <a:noFill/>
                </a:ln>
                <a:solidFill>
                  <a:srgbClr val="CC3300"/>
                </a:solidFill>
                <a:effectLst/>
                <a:uLnTx/>
                <a:uFillTx/>
                <a:latin typeface="+mn-lt"/>
                <a:ea typeface="+mn-ea"/>
                <a:cs typeface="+mn-cs"/>
              </a:rPr>
              <a:t>évaluer</a:t>
            </a:r>
            <a:r>
              <a:rPr kumimoji="0" lang="fr-FR" sz="2600" b="0" i="0" u="none" strike="noStrike" kern="1200" cap="none" spc="0" normalizeH="0" baseline="0" noProof="0" dirty="0" smtClean="0">
                <a:ln>
                  <a:noFill/>
                </a:ln>
                <a:solidFill>
                  <a:srgbClr val="CC3300"/>
                </a:solidFill>
                <a:effectLst/>
                <a:uLnTx/>
                <a:uFillTx/>
                <a:latin typeface="+mn-lt"/>
                <a:ea typeface="+mn-ea"/>
                <a:cs typeface="+mn-cs"/>
              </a:rPr>
              <a:t> </a:t>
            </a:r>
            <a:r>
              <a:rPr kumimoji="0" lang="fr-FR" sz="2600" b="0" i="0" u="none" strike="noStrike" kern="1200" cap="none" spc="0" normalizeH="0" baseline="0" noProof="0" dirty="0" smtClean="0">
                <a:ln>
                  <a:noFill/>
                </a:ln>
                <a:solidFill>
                  <a:schemeClr val="tx1"/>
                </a:solidFill>
                <a:effectLst/>
                <a:uLnTx/>
                <a:uFillTx/>
                <a:latin typeface="+mn-lt"/>
                <a:ea typeface="+mn-ea"/>
                <a:cs typeface="+mn-cs"/>
              </a:rPr>
              <a:t>et </a:t>
            </a:r>
            <a:r>
              <a:rPr kumimoji="0" lang="fr-FR" sz="2800" b="0" i="0" u="sng" strike="noStrike" kern="1200" cap="none" spc="0" normalizeH="0" baseline="0" noProof="0" dirty="0" smtClean="0">
                <a:ln>
                  <a:noFill/>
                </a:ln>
                <a:solidFill>
                  <a:srgbClr val="CC3300"/>
                </a:solidFill>
                <a:effectLst/>
                <a:uLnTx/>
                <a:uFillTx/>
                <a:latin typeface="+mn-lt"/>
                <a:ea typeface="+mn-ea"/>
                <a:cs typeface="+mn-cs"/>
              </a:rPr>
              <a:t>maîtriser</a:t>
            </a:r>
            <a:r>
              <a:rPr kumimoji="0" lang="fr-FR" sz="22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pitchFamily="2" charset="2"/>
              <a:buNone/>
              <a:tabLst/>
              <a:defRPr/>
            </a:pPr>
            <a:endParaRPr kumimoji="0" lang="fr-FR"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pitchFamily="2" charset="2"/>
              <a:buNone/>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pitchFamily="2" charset="2"/>
              <a:buNone/>
              <a:tabLst/>
              <a:defRPr/>
            </a:pPr>
            <a:endParaRPr kumimoji="0" lang="fr-F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1" name="Line 4"/>
          <p:cNvSpPr>
            <a:spLocks noChangeShapeType="1"/>
          </p:cNvSpPr>
          <p:nvPr/>
        </p:nvSpPr>
        <p:spPr bwMode="auto">
          <a:xfrm flipH="1">
            <a:off x="714348" y="2143116"/>
            <a:ext cx="2286016" cy="642942"/>
          </a:xfrm>
          <a:prstGeom prst="line">
            <a:avLst/>
          </a:prstGeom>
          <a:noFill/>
          <a:ln w="9525">
            <a:solidFill>
              <a:schemeClr val="tx1"/>
            </a:solidFill>
            <a:round/>
            <a:headEnd/>
            <a:tailEnd type="triangle" w="med" len="med"/>
          </a:ln>
          <a:effectLst/>
        </p:spPr>
        <p:txBody>
          <a:bodyPr/>
          <a:lstStyle/>
          <a:p>
            <a:endParaRPr lang="fr-FR"/>
          </a:p>
        </p:txBody>
      </p:sp>
      <p:sp>
        <p:nvSpPr>
          <p:cNvPr id="52" name="Line 5"/>
          <p:cNvSpPr>
            <a:spLocks noChangeShapeType="1"/>
          </p:cNvSpPr>
          <p:nvPr/>
        </p:nvSpPr>
        <p:spPr bwMode="auto">
          <a:xfrm flipH="1">
            <a:off x="3024188" y="2143116"/>
            <a:ext cx="1190622" cy="647700"/>
          </a:xfrm>
          <a:prstGeom prst="line">
            <a:avLst/>
          </a:prstGeom>
          <a:noFill/>
          <a:ln w="9525">
            <a:solidFill>
              <a:schemeClr val="tx1"/>
            </a:solidFill>
            <a:round/>
            <a:headEnd/>
            <a:tailEnd type="triangle" w="med" len="med"/>
          </a:ln>
          <a:effectLst/>
        </p:spPr>
        <p:txBody>
          <a:bodyPr/>
          <a:lstStyle/>
          <a:p>
            <a:endParaRPr lang="fr-FR"/>
          </a:p>
        </p:txBody>
      </p:sp>
      <p:sp>
        <p:nvSpPr>
          <p:cNvPr id="53" name="Line 6"/>
          <p:cNvSpPr>
            <a:spLocks noChangeShapeType="1"/>
          </p:cNvSpPr>
          <p:nvPr/>
        </p:nvSpPr>
        <p:spPr bwMode="auto">
          <a:xfrm flipH="1">
            <a:off x="5000628" y="2143116"/>
            <a:ext cx="445766" cy="714380"/>
          </a:xfrm>
          <a:prstGeom prst="line">
            <a:avLst/>
          </a:prstGeom>
          <a:noFill/>
          <a:ln w="9525">
            <a:solidFill>
              <a:schemeClr val="tx1"/>
            </a:solidFill>
            <a:round/>
            <a:headEnd/>
            <a:tailEnd type="triangle" w="med" len="med"/>
          </a:ln>
          <a:effectLst/>
        </p:spPr>
        <p:txBody>
          <a:bodyPr/>
          <a:lstStyle/>
          <a:p>
            <a:endParaRPr lang="fr-FR"/>
          </a:p>
        </p:txBody>
      </p:sp>
      <p:sp>
        <p:nvSpPr>
          <p:cNvPr id="54" name="Line 7"/>
          <p:cNvSpPr>
            <a:spLocks noChangeShapeType="1"/>
          </p:cNvSpPr>
          <p:nvPr/>
        </p:nvSpPr>
        <p:spPr bwMode="auto">
          <a:xfrm>
            <a:off x="6929454" y="2143116"/>
            <a:ext cx="45719" cy="571504"/>
          </a:xfrm>
          <a:prstGeom prst="line">
            <a:avLst/>
          </a:prstGeom>
          <a:noFill/>
          <a:ln w="9525">
            <a:solidFill>
              <a:schemeClr val="tx1"/>
            </a:solidFill>
            <a:round/>
            <a:headEnd/>
            <a:tailEnd type="triangle" w="med" len="med"/>
          </a:ln>
          <a:effectLst/>
        </p:spPr>
        <p:txBody>
          <a:bodyPr/>
          <a:lstStyle/>
          <a:p>
            <a:endParaRPr lang="fr-FR"/>
          </a:p>
        </p:txBody>
      </p:sp>
      <p:sp>
        <p:nvSpPr>
          <p:cNvPr id="55" name="Text Box 8"/>
          <p:cNvSpPr txBox="1">
            <a:spLocks noChangeArrowheads="1"/>
          </p:cNvSpPr>
          <p:nvPr/>
        </p:nvSpPr>
        <p:spPr bwMode="auto">
          <a:xfrm>
            <a:off x="1" y="3078154"/>
            <a:ext cx="1500166" cy="1862048"/>
          </a:xfrm>
          <a:prstGeom prst="rect">
            <a:avLst/>
          </a:prstGeom>
          <a:noFill/>
          <a:ln w="9525">
            <a:noFill/>
            <a:miter lim="800000"/>
            <a:headEnd/>
            <a:tailEnd/>
          </a:ln>
          <a:effectLst/>
        </p:spPr>
        <p:txBody>
          <a:bodyPr wrap="square">
            <a:spAutoFit/>
          </a:bodyPr>
          <a:lstStyle/>
          <a:p>
            <a:pPr algn="ctr">
              <a:spcBef>
                <a:spcPct val="50000"/>
              </a:spcBef>
            </a:pPr>
            <a:r>
              <a:rPr lang="fr-FR" sz="2300" dirty="0"/>
              <a:t>Vérifier si tout est conforme aux méthodes</a:t>
            </a:r>
          </a:p>
        </p:txBody>
      </p:sp>
      <p:sp>
        <p:nvSpPr>
          <p:cNvPr id="56" name="Text Box 9"/>
          <p:cNvSpPr txBox="1">
            <a:spLocks noChangeArrowheads="1"/>
          </p:cNvSpPr>
          <p:nvPr/>
        </p:nvSpPr>
        <p:spPr bwMode="auto">
          <a:xfrm>
            <a:off x="1785918" y="3071810"/>
            <a:ext cx="1944687" cy="1862048"/>
          </a:xfrm>
          <a:prstGeom prst="rect">
            <a:avLst/>
          </a:prstGeom>
          <a:noFill/>
          <a:ln w="9525">
            <a:noFill/>
            <a:miter lim="800000"/>
            <a:headEnd/>
            <a:tailEnd/>
          </a:ln>
          <a:effectLst/>
        </p:spPr>
        <p:txBody>
          <a:bodyPr>
            <a:spAutoFit/>
          </a:bodyPr>
          <a:lstStyle/>
          <a:p>
            <a:pPr algn="ctr">
              <a:spcBef>
                <a:spcPct val="50000"/>
              </a:spcBef>
            </a:pPr>
            <a:r>
              <a:rPr lang="fr-FR" sz="2300" dirty="0"/>
              <a:t>Surveiller de manière permanente le déroulement des opérations</a:t>
            </a:r>
          </a:p>
        </p:txBody>
      </p:sp>
      <p:sp>
        <p:nvSpPr>
          <p:cNvPr id="57" name="Text Box 10"/>
          <p:cNvSpPr txBox="1">
            <a:spLocks noChangeArrowheads="1"/>
          </p:cNvSpPr>
          <p:nvPr/>
        </p:nvSpPr>
        <p:spPr bwMode="auto">
          <a:xfrm>
            <a:off x="4000496" y="3071810"/>
            <a:ext cx="1584325" cy="1862048"/>
          </a:xfrm>
          <a:prstGeom prst="rect">
            <a:avLst/>
          </a:prstGeom>
          <a:noFill/>
          <a:ln w="9525">
            <a:noFill/>
            <a:miter lim="800000"/>
            <a:headEnd/>
            <a:tailEnd/>
          </a:ln>
          <a:effectLst/>
        </p:spPr>
        <p:txBody>
          <a:bodyPr wrap="square">
            <a:spAutoFit/>
          </a:bodyPr>
          <a:lstStyle/>
          <a:p>
            <a:pPr algn="ctr">
              <a:spcBef>
                <a:spcPct val="50000"/>
              </a:spcBef>
            </a:pPr>
            <a:r>
              <a:rPr lang="fr-FR" sz="2300" dirty="0"/>
              <a:t>Évaluer les écarts de réalisation par rapport aux objectifs</a:t>
            </a:r>
          </a:p>
        </p:txBody>
      </p:sp>
      <p:sp>
        <p:nvSpPr>
          <p:cNvPr id="58" name="Text Box 11"/>
          <p:cNvSpPr txBox="1">
            <a:spLocks noChangeArrowheads="1"/>
          </p:cNvSpPr>
          <p:nvPr/>
        </p:nvSpPr>
        <p:spPr bwMode="auto">
          <a:xfrm>
            <a:off x="5857884" y="3000372"/>
            <a:ext cx="2286016" cy="2215991"/>
          </a:xfrm>
          <a:prstGeom prst="rect">
            <a:avLst/>
          </a:prstGeom>
          <a:noFill/>
          <a:ln w="9525">
            <a:noFill/>
            <a:miter lim="800000"/>
            <a:headEnd/>
            <a:tailEnd/>
          </a:ln>
          <a:effectLst/>
        </p:spPr>
        <p:txBody>
          <a:bodyPr wrap="square">
            <a:spAutoFit/>
          </a:bodyPr>
          <a:lstStyle/>
          <a:p>
            <a:pPr algn="ctr">
              <a:spcBef>
                <a:spcPct val="50000"/>
              </a:spcBef>
            </a:pPr>
            <a:r>
              <a:rPr lang="fr-FR" sz="2300" dirty="0"/>
              <a:t>Maîtriser l’organisation par les mesures </a:t>
            </a:r>
            <a:r>
              <a:rPr lang="fr-FR" sz="2300" dirty="0" smtClean="0"/>
              <a:t>correctives </a:t>
            </a:r>
            <a:r>
              <a:rPr lang="fr-FR" sz="2300" dirty="0"/>
              <a:t>des différents processus de gestion</a:t>
            </a:r>
          </a:p>
        </p:txBody>
      </p:sp>
      <p:sp>
        <p:nvSpPr>
          <p:cNvPr id="14" name="Espace réservé de la date 13"/>
          <p:cNvSpPr>
            <a:spLocks noGrp="1"/>
          </p:cNvSpPr>
          <p:nvPr>
            <p:ph type="dt" sz="half" idx="10"/>
          </p:nvPr>
        </p:nvSpPr>
        <p:spPr/>
        <p:txBody>
          <a:bodyPr/>
          <a:lstStyle/>
          <a:p>
            <a:fld id="{C549B681-2AE7-496E-83ED-B8857B128927}" type="datetime1">
              <a:rPr lang="fr-FR" smtClean="0"/>
              <a:pPr/>
              <a:t>18/03/2020</a:t>
            </a:fld>
            <a:endParaRPr lang="fr-FR"/>
          </a:p>
        </p:txBody>
      </p:sp>
      <p:sp>
        <p:nvSpPr>
          <p:cNvPr id="15" name="Espace réservé du numéro de diapositive 14"/>
          <p:cNvSpPr>
            <a:spLocks noGrp="1"/>
          </p:cNvSpPr>
          <p:nvPr>
            <p:ph type="sldNum" sz="quarter" idx="12"/>
          </p:nvPr>
        </p:nvSpPr>
        <p:spPr/>
        <p:txBody>
          <a:bodyPr/>
          <a:lstStyle/>
          <a:p>
            <a:fld id="{15DD9D23-6D44-4FAA-A330-2237862EF4A5}" type="slidenum">
              <a:rPr lang="fr-FR" smtClean="0"/>
              <a:pPr/>
              <a:t>6</a:t>
            </a:fld>
            <a:endParaRPr lang="fr-FR"/>
          </a:p>
        </p:txBody>
      </p:sp>
      <p:sp>
        <p:nvSpPr>
          <p:cNvPr id="16" name="Espace réservé du pied de page 15"/>
          <p:cNvSpPr>
            <a:spLocks noGrp="1"/>
          </p:cNvSpPr>
          <p:nvPr>
            <p:ph type="ftr" sz="quarter" idx="11"/>
          </p:nvPr>
        </p:nvSpPr>
        <p:spPr/>
        <p:txBody>
          <a:bodyPr/>
          <a:lstStyle/>
          <a:p>
            <a:r>
              <a:rPr lang="fr-FR" smtClean="0"/>
              <a:t>Année universitaire 2019-2020</a:t>
            </a:r>
            <a:endParaRPr lang="fr-F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60</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3: Compréhension des méthodes préétablis</a:t>
            </a:r>
          </a:p>
        </p:txBody>
      </p:sp>
      <p:sp>
        <p:nvSpPr>
          <p:cNvPr id="11" name="ZoneTexte 10"/>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3.  Méthode des coûts cibles</a:t>
            </a:r>
          </a:p>
        </p:txBody>
      </p:sp>
      <p:sp>
        <p:nvSpPr>
          <p:cNvPr id="12" name="Text Box 4"/>
          <p:cNvSpPr txBox="1">
            <a:spLocks noChangeArrowheads="1"/>
          </p:cNvSpPr>
          <p:nvPr/>
        </p:nvSpPr>
        <p:spPr bwMode="auto">
          <a:xfrm>
            <a:off x="214282" y="1586292"/>
            <a:ext cx="7786742" cy="4662815"/>
          </a:xfrm>
          <a:prstGeom prst="rect">
            <a:avLst/>
          </a:prstGeom>
          <a:solidFill>
            <a:schemeClr val="bg1"/>
          </a:solidFill>
          <a:ln w="9525">
            <a:noFill/>
            <a:miter lim="800000"/>
            <a:headEnd/>
            <a:tailEnd/>
          </a:ln>
          <a:effectLst/>
        </p:spPr>
        <p:txBody>
          <a:bodyPr wrap="square">
            <a:spAutoFit/>
          </a:bodyPr>
          <a:lstStyle/>
          <a:p>
            <a:pPr marL="342900" indent="-342900" algn="just">
              <a:lnSpc>
                <a:spcPct val="150000"/>
              </a:lnSpc>
            </a:pPr>
            <a:r>
              <a:rPr lang="fr-FR" sz="2200" u="sng" dirty="0"/>
              <a:t>1- Fixation du prix de vente;</a:t>
            </a:r>
          </a:p>
          <a:p>
            <a:pPr marL="342900" indent="-342900" algn="just">
              <a:lnSpc>
                <a:spcPct val="150000"/>
              </a:lnSpc>
            </a:pPr>
            <a:r>
              <a:rPr lang="fr-FR" sz="2200" dirty="0"/>
              <a:t>     Avant de fixer le prix de vente, l’entreprise doit au préalable effectuer une étude du marché. Sur la base de cette étude, elle peut observer les prix des produits similaires vendus par la concurrence.</a:t>
            </a:r>
          </a:p>
          <a:p>
            <a:pPr marL="342900" indent="-342900" algn="just">
              <a:lnSpc>
                <a:spcPct val="150000"/>
              </a:lnSpc>
            </a:pPr>
            <a:r>
              <a:rPr lang="fr-FR" sz="2200" u="sng" dirty="0"/>
              <a:t>2- Evaluation de la marge;</a:t>
            </a:r>
          </a:p>
          <a:p>
            <a:pPr marL="342900" indent="-342900" algn="just">
              <a:lnSpc>
                <a:spcPct val="150000"/>
              </a:lnSpc>
            </a:pPr>
            <a:r>
              <a:rPr lang="fr-FR" sz="2200" dirty="0"/>
              <a:t>    Cette marge peut varier en fonction des quantités produites et    </a:t>
            </a:r>
            <a:r>
              <a:rPr lang="fr-FR" sz="2200" dirty="0" smtClean="0"/>
              <a:t>vendues et de la stratégie de l’entreprise.</a:t>
            </a:r>
            <a:endParaRPr lang="fr-FR" sz="2200" dirty="0"/>
          </a:p>
          <a:p>
            <a:pPr marL="342900" indent="-342900" algn="just">
              <a:lnSpc>
                <a:spcPct val="150000"/>
              </a:lnSpc>
            </a:pPr>
            <a:endParaRPr lang="fr-FR" sz="2000" dirty="0"/>
          </a:p>
          <a:p>
            <a:pPr marL="342900" indent="-342900" algn="ctr">
              <a:lnSpc>
                <a:spcPct val="150000"/>
              </a:lnSpc>
            </a:pPr>
            <a:r>
              <a:rPr lang="fr-FR" sz="2400" u="sng" dirty="0"/>
              <a:t>3- Détermination du coût cible</a:t>
            </a:r>
          </a:p>
        </p:txBody>
      </p:sp>
      <p:sp>
        <p:nvSpPr>
          <p:cNvPr id="13" name="Text Box 3"/>
          <p:cNvSpPr txBox="1">
            <a:spLocks noChangeArrowheads="1"/>
          </p:cNvSpPr>
          <p:nvPr/>
        </p:nvSpPr>
        <p:spPr bwMode="auto">
          <a:xfrm>
            <a:off x="1643042" y="1214422"/>
            <a:ext cx="5616575" cy="519113"/>
          </a:xfrm>
          <a:prstGeom prst="rect">
            <a:avLst/>
          </a:prstGeom>
          <a:noFill/>
          <a:ln w="9525">
            <a:noFill/>
            <a:miter lim="800000"/>
            <a:headEnd/>
            <a:tailEnd/>
          </a:ln>
          <a:effectLst/>
        </p:spPr>
        <p:txBody>
          <a:bodyPr>
            <a:spAutoFit/>
          </a:bodyPr>
          <a:lstStyle/>
          <a:p>
            <a:pPr algn="ctr">
              <a:spcBef>
                <a:spcPct val="50000"/>
              </a:spcBef>
            </a:pPr>
            <a:r>
              <a:rPr lang="fr-FR" sz="2800" b="1" u="sng" dirty="0">
                <a:solidFill>
                  <a:srgbClr val="FF0000"/>
                </a:solidFill>
              </a:rPr>
              <a:t>Détermination du coût cible</a:t>
            </a:r>
          </a:p>
        </p:txBody>
      </p:sp>
      <p:sp>
        <p:nvSpPr>
          <p:cNvPr id="14" name="Flèche vers le bas 13"/>
          <p:cNvSpPr/>
          <p:nvPr/>
        </p:nvSpPr>
        <p:spPr>
          <a:xfrm>
            <a:off x="3857620" y="5000636"/>
            <a:ext cx="92869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61</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4: Conception des tableaux de bord</a:t>
            </a:r>
          </a:p>
        </p:txBody>
      </p:sp>
      <p:sp>
        <p:nvSpPr>
          <p:cNvPr id="11" name="ZoneTexte 10"/>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1.  Définition d’un TB </a:t>
            </a:r>
          </a:p>
        </p:txBody>
      </p:sp>
      <p:pic>
        <p:nvPicPr>
          <p:cNvPr id="12"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
        <p:nvSpPr>
          <p:cNvPr id="13" name="Text Box 3"/>
          <p:cNvSpPr txBox="1">
            <a:spLocks noChangeArrowheads="1"/>
          </p:cNvSpPr>
          <p:nvPr/>
        </p:nvSpPr>
        <p:spPr bwMode="auto">
          <a:xfrm>
            <a:off x="642911" y="1428736"/>
            <a:ext cx="7410064" cy="1349375"/>
          </a:xfrm>
          <a:prstGeom prst="rect">
            <a:avLst/>
          </a:prstGeom>
          <a:solidFill>
            <a:srgbClr val="CCFFCC"/>
          </a:solidFill>
          <a:ln w="9525">
            <a:noFill/>
            <a:miter lim="800000"/>
            <a:headEnd/>
            <a:tailEnd/>
          </a:ln>
          <a:effectLst/>
        </p:spPr>
        <p:txBody>
          <a:bodyPr wrap="square">
            <a:spAutoFit/>
          </a:bodyPr>
          <a:lstStyle/>
          <a:p>
            <a:pPr algn="ctr">
              <a:lnSpc>
                <a:spcPct val="125000"/>
              </a:lnSpc>
            </a:pPr>
            <a:r>
              <a:rPr lang="fr-FR" sz="2200" dirty="0"/>
              <a:t>Le tableau de bord est un ensemble d’informations (ou d’indicateurs) présentées de façon synthétique et destinées au pilotage de l’entreprise et de ses centres de responsabilité.</a:t>
            </a:r>
          </a:p>
        </p:txBody>
      </p:sp>
      <p:sp>
        <p:nvSpPr>
          <p:cNvPr id="14" name="Text Box 5"/>
          <p:cNvSpPr txBox="1">
            <a:spLocks noChangeArrowheads="1"/>
          </p:cNvSpPr>
          <p:nvPr/>
        </p:nvSpPr>
        <p:spPr bwMode="auto">
          <a:xfrm>
            <a:off x="787372" y="3084499"/>
            <a:ext cx="7142214" cy="769441"/>
          </a:xfrm>
          <a:prstGeom prst="rect">
            <a:avLst/>
          </a:prstGeom>
          <a:noFill/>
          <a:ln w="25400">
            <a:solidFill>
              <a:srgbClr val="003300"/>
            </a:solidFill>
            <a:miter lim="800000"/>
            <a:headEnd/>
            <a:tailEnd/>
          </a:ln>
          <a:effectLst/>
        </p:spPr>
        <p:txBody>
          <a:bodyPr wrap="square">
            <a:spAutoFit/>
          </a:bodyPr>
          <a:lstStyle/>
          <a:p>
            <a:pPr algn="ctr"/>
            <a:r>
              <a:rPr lang="fr-FR" sz="2200" dirty="0"/>
              <a:t>C’est un outil de décision et de prévision simple, disponible</a:t>
            </a:r>
          </a:p>
          <a:p>
            <a:pPr algn="ctr"/>
            <a:r>
              <a:rPr lang="fr-FR" sz="2200" dirty="0"/>
              <a:t>rapidement et intégrant des données financière et non financières</a:t>
            </a:r>
          </a:p>
        </p:txBody>
      </p:sp>
      <p:sp>
        <p:nvSpPr>
          <p:cNvPr id="15" name="Text Box 6"/>
          <p:cNvSpPr txBox="1">
            <a:spLocks noChangeArrowheads="1"/>
          </p:cNvSpPr>
          <p:nvPr/>
        </p:nvSpPr>
        <p:spPr bwMode="auto">
          <a:xfrm>
            <a:off x="787372" y="4524361"/>
            <a:ext cx="7143685" cy="1446550"/>
          </a:xfrm>
          <a:prstGeom prst="rect">
            <a:avLst/>
          </a:prstGeom>
          <a:solidFill>
            <a:schemeClr val="bg1"/>
          </a:solidFill>
          <a:ln w="25400">
            <a:solidFill>
              <a:srgbClr val="003300"/>
            </a:solidFill>
            <a:miter lim="800000"/>
            <a:headEnd/>
            <a:tailEnd/>
          </a:ln>
          <a:effectLst/>
        </p:spPr>
        <p:txBody>
          <a:bodyPr wrap="square">
            <a:spAutoFit/>
          </a:bodyPr>
          <a:lstStyle/>
          <a:p>
            <a:pPr algn="ctr"/>
            <a:r>
              <a:rPr lang="fr-FR" sz="2200"/>
              <a:t>Il n’existe pas de tableau de bord standard : chaque entreprise doit construire le sien « sur-mesure ». Elle doit ainsi choisir les indicateurs pertinents, déterminer des valeurs de comparaison et décider de la périodicité d’élaboration du tableau de bord.</a:t>
            </a:r>
          </a:p>
        </p:txBody>
      </p:sp>
      <p:sp>
        <p:nvSpPr>
          <p:cNvPr id="16" name="AutoShape 7"/>
          <p:cNvSpPr>
            <a:spLocks noChangeArrowheads="1"/>
          </p:cNvSpPr>
          <p:nvPr/>
        </p:nvSpPr>
        <p:spPr bwMode="auto">
          <a:xfrm>
            <a:off x="211110" y="3228961"/>
            <a:ext cx="300229" cy="649288"/>
          </a:xfrm>
          <a:prstGeom prst="curvedRightArrow">
            <a:avLst>
              <a:gd name="adj1" fmla="val 40098"/>
              <a:gd name="adj2" fmla="val 80196"/>
              <a:gd name="adj3" fmla="val 33333"/>
            </a:avLst>
          </a:prstGeom>
          <a:solidFill>
            <a:schemeClr val="accent1"/>
          </a:solidFill>
          <a:ln w="9525">
            <a:solidFill>
              <a:schemeClr val="tx1"/>
            </a:solidFill>
            <a:miter lim="800000"/>
            <a:headEnd/>
            <a:tailEnd/>
          </a:ln>
          <a:effectLst/>
        </p:spPr>
        <p:txBody>
          <a:bodyPr wrap="none" anchor="ctr"/>
          <a:lstStyle/>
          <a:p>
            <a:endParaRPr lang="fr-FR"/>
          </a:p>
        </p:txBody>
      </p:sp>
      <p:sp>
        <p:nvSpPr>
          <p:cNvPr id="17" name="AutoShape 8"/>
          <p:cNvSpPr>
            <a:spLocks noChangeArrowheads="1"/>
          </p:cNvSpPr>
          <p:nvPr/>
        </p:nvSpPr>
        <p:spPr bwMode="auto">
          <a:xfrm>
            <a:off x="211110" y="4957749"/>
            <a:ext cx="300229" cy="649287"/>
          </a:xfrm>
          <a:prstGeom prst="curvedRightArrow">
            <a:avLst>
              <a:gd name="adj1" fmla="val 40098"/>
              <a:gd name="adj2" fmla="val 80196"/>
              <a:gd name="adj3" fmla="val 33333"/>
            </a:avLst>
          </a:prstGeom>
          <a:solidFill>
            <a:schemeClr val="accent1"/>
          </a:solidFill>
          <a:ln w="9525">
            <a:solidFill>
              <a:schemeClr val="tx1"/>
            </a:solidFill>
            <a:miter lim="800000"/>
            <a:headEnd/>
            <a:tailEnd/>
          </a:ln>
          <a:effectLst/>
        </p:spPr>
        <p:txBody>
          <a:bodyPr wrap="none" anchor="ctr"/>
          <a:lstStyle/>
          <a:p>
            <a:endParaRPr lang="fr-F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62</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4: Conception des tableaux de bord</a:t>
            </a:r>
          </a:p>
        </p:txBody>
      </p:sp>
      <p:sp>
        <p:nvSpPr>
          <p:cNvPr id="11" name="ZoneTexte 10"/>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  Elaboration d’un TB </a:t>
            </a:r>
          </a:p>
        </p:txBody>
      </p:sp>
      <p:pic>
        <p:nvPicPr>
          <p:cNvPr id="12"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
        <p:nvSpPr>
          <p:cNvPr id="13" name="Text Box 3"/>
          <p:cNvSpPr txBox="1">
            <a:spLocks noChangeArrowheads="1"/>
          </p:cNvSpPr>
          <p:nvPr/>
        </p:nvSpPr>
        <p:spPr bwMode="auto">
          <a:xfrm>
            <a:off x="1246030" y="1282688"/>
            <a:ext cx="5615099" cy="442912"/>
          </a:xfrm>
          <a:prstGeom prst="rect">
            <a:avLst/>
          </a:prstGeom>
          <a:noFill/>
          <a:ln w="9525">
            <a:noFill/>
            <a:miter lim="800000"/>
            <a:headEnd/>
            <a:tailEnd/>
          </a:ln>
          <a:effectLst/>
        </p:spPr>
        <p:txBody>
          <a:bodyPr wrap="square">
            <a:spAutoFit/>
          </a:bodyPr>
          <a:lstStyle/>
          <a:p>
            <a:pPr algn="ctr">
              <a:spcBef>
                <a:spcPct val="50000"/>
              </a:spcBef>
            </a:pPr>
            <a:r>
              <a:rPr lang="fr-FR" sz="2300" b="1" u="sng"/>
              <a:t>Conception du tableau de bord </a:t>
            </a:r>
          </a:p>
        </p:txBody>
      </p:sp>
      <p:sp>
        <p:nvSpPr>
          <p:cNvPr id="14" name="Text Box 4"/>
          <p:cNvSpPr txBox="1">
            <a:spLocks noChangeArrowheads="1"/>
          </p:cNvSpPr>
          <p:nvPr/>
        </p:nvSpPr>
        <p:spPr bwMode="auto">
          <a:xfrm>
            <a:off x="1142299" y="1714488"/>
            <a:ext cx="2197331" cy="1323439"/>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fr-FR" sz="2000" dirty="0"/>
              <a:t>Identifier les axes de développement liés à la stratégie de l’entreprise</a:t>
            </a:r>
          </a:p>
        </p:txBody>
      </p:sp>
      <p:sp>
        <p:nvSpPr>
          <p:cNvPr id="15" name="Text Box 5"/>
          <p:cNvSpPr txBox="1">
            <a:spLocks noChangeArrowheads="1"/>
          </p:cNvSpPr>
          <p:nvPr/>
        </p:nvSpPr>
        <p:spPr bwMode="auto">
          <a:xfrm>
            <a:off x="1219344" y="3443275"/>
            <a:ext cx="2074882" cy="396875"/>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fr-FR" sz="2000"/>
              <a:t>Fixer les objectifs</a:t>
            </a:r>
          </a:p>
        </p:txBody>
      </p:sp>
      <p:sp>
        <p:nvSpPr>
          <p:cNvPr id="16" name="Text Box 6"/>
          <p:cNvSpPr txBox="1">
            <a:spLocks noChangeArrowheads="1"/>
          </p:cNvSpPr>
          <p:nvPr/>
        </p:nvSpPr>
        <p:spPr bwMode="auto">
          <a:xfrm>
            <a:off x="1219344" y="4164000"/>
            <a:ext cx="2074882" cy="1015663"/>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fr-FR" sz="2000"/>
              <a:t>Choisir les indicateurs les plus représentatifs</a:t>
            </a:r>
          </a:p>
        </p:txBody>
      </p:sp>
      <p:sp>
        <p:nvSpPr>
          <p:cNvPr id="17" name="Text Box 7"/>
          <p:cNvSpPr txBox="1">
            <a:spLocks noChangeArrowheads="1"/>
          </p:cNvSpPr>
          <p:nvPr/>
        </p:nvSpPr>
        <p:spPr bwMode="auto">
          <a:xfrm>
            <a:off x="1219344" y="5459400"/>
            <a:ext cx="2074882" cy="701675"/>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fr-FR" sz="2000"/>
              <a:t>Construire le tableau de bord</a:t>
            </a:r>
          </a:p>
        </p:txBody>
      </p:sp>
      <p:sp>
        <p:nvSpPr>
          <p:cNvPr id="18" name="AutoShape 10"/>
          <p:cNvSpPr>
            <a:spLocks noChangeArrowheads="1"/>
          </p:cNvSpPr>
          <p:nvPr/>
        </p:nvSpPr>
        <p:spPr bwMode="auto">
          <a:xfrm>
            <a:off x="184316" y="2074850"/>
            <a:ext cx="671442" cy="504825"/>
          </a:xfrm>
          <a:prstGeom prst="chevron">
            <a:avLst>
              <a:gd name="adj" fmla="val 39230"/>
            </a:avLst>
          </a:prstGeom>
          <a:solidFill>
            <a:schemeClr val="accent1"/>
          </a:solidFill>
          <a:ln w="9525">
            <a:solidFill>
              <a:schemeClr val="tx1"/>
            </a:solidFill>
            <a:miter lim="800000"/>
            <a:headEnd/>
            <a:tailEnd/>
          </a:ln>
          <a:effectLst/>
        </p:spPr>
        <p:txBody>
          <a:bodyPr wrap="none" anchor="ctr"/>
          <a:lstStyle/>
          <a:p>
            <a:endParaRPr lang="fr-FR"/>
          </a:p>
        </p:txBody>
      </p:sp>
      <p:sp>
        <p:nvSpPr>
          <p:cNvPr id="19" name="AutoShape 11"/>
          <p:cNvSpPr>
            <a:spLocks noChangeArrowheads="1"/>
          </p:cNvSpPr>
          <p:nvPr/>
        </p:nvSpPr>
        <p:spPr bwMode="auto">
          <a:xfrm>
            <a:off x="184316" y="3371838"/>
            <a:ext cx="671442" cy="504825"/>
          </a:xfrm>
          <a:prstGeom prst="chevron">
            <a:avLst>
              <a:gd name="adj" fmla="val 39230"/>
            </a:avLst>
          </a:prstGeom>
          <a:solidFill>
            <a:schemeClr val="accent1"/>
          </a:solidFill>
          <a:ln w="9525">
            <a:solidFill>
              <a:schemeClr val="tx1"/>
            </a:solidFill>
            <a:miter lim="800000"/>
            <a:headEnd/>
            <a:tailEnd/>
          </a:ln>
          <a:effectLst/>
        </p:spPr>
        <p:txBody>
          <a:bodyPr wrap="none" anchor="ctr"/>
          <a:lstStyle/>
          <a:p>
            <a:endParaRPr lang="fr-FR"/>
          </a:p>
        </p:txBody>
      </p:sp>
      <p:sp>
        <p:nvSpPr>
          <p:cNvPr id="20" name="AutoShape 12"/>
          <p:cNvSpPr>
            <a:spLocks noChangeArrowheads="1"/>
          </p:cNvSpPr>
          <p:nvPr/>
        </p:nvSpPr>
        <p:spPr bwMode="auto">
          <a:xfrm>
            <a:off x="184316" y="4379900"/>
            <a:ext cx="671442" cy="504825"/>
          </a:xfrm>
          <a:prstGeom prst="chevron">
            <a:avLst>
              <a:gd name="adj" fmla="val 39230"/>
            </a:avLst>
          </a:prstGeom>
          <a:solidFill>
            <a:schemeClr val="accent1"/>
          </a:solidFill>
          <a:ln w="9525">
            <a:solidFill>
              <a:schemeClr val="tx1"/>
            </a:solidFill>
            <a:miter lim="800000"/>
            <a:headEnd/>
            <a:tailEnd/>
          </a:ln>
          <a:effectLst/>
        </p:spPr>
        <p:txBody>
          <a:bodyPr wrap="none" anchor="ctr"/>
          <a:lstStyle/>
          <a:p>
            <a:endParaRPr lang="fr-FR"/>
          </a:p>
        </p:txBody>
      </p:sp>
      <p:sp>
        <p:nvSpPr>
          <p:cNvPr id="21" name="AutoShape 13"/>
          <p:cNvSpPr>
            <a:spLocks noChangeArrowheads="1"/>
          </p:cNvSpPr>
          <p:nvPr/>
        </p:nvSpPr>
        <p:spPr bwMode="auto">
          <a:xfrm>
            <a:off x="184316" y="5387963"/>
            <a:ext cx="671442" cy="504825"/>
          </a:xfrm>
          <a:prstGeom prst="chevron">
            <a:avLst>
              <a:gd name="adj" fmla="val 39230"/>
            </a:avLst>
          </a:prstGeom>
          <a:solidFill>
            <a:schemeClr val="accent1"/>
          </a:solidFill>
          <a:ln w="9525">
            <a:solidFill>
              <a:schemeClr val="tx1"/>
            </a:solidFill>
            <a:miter lim="800000"/>
            <a:headEnd/>
            <a:tailEnd/>
          </a:ln>
          <a:effectLst/>
        </p:spPr>
        <p:txBody>
          <a:bodyPr wrap="none" anchor="ctr"/>
          <a:lstStyle/>
          <a:p>
            <a:endParaRPr lang="fr-FR"/>
          </a:p>
        </p:txBody>
      </p:sp>
      <p:sp>
        <p:nvSpPr>
          <p:cNvPr id="22" name="Text Box 14"/>
          <p:cNvSpPr txBox="1">
            <a:spLocks noChangeArrowheads="1"/>
          </p:cNvSpPr>
          <p:nvPr/>
        </p:nvSpPr>
        <p:spPr bwMode="auto">
          <a:xfrm>
            <a:off x="412228" y="2074850"/>
            <a:ext cx="305446" cy="549275"/>
          </a:xfrm>
          <a:prstGeom prst="rect">
            <a:avLst/>
          </a:prstGeom>
          <a:noFill/>
          <a:ln w="9525">
            <a:noFill/>
            <a:miter lim="800000"/>
            <a:headEnd/>
            <a:tailEnd/>
          </a:ln>
          <a:effectLst/>
        </p:spPr>
        <p:txBody>
          <a:bodyPr wrap="square">
            <a:spAutoFit/>
          </a:bodyPr>
          <a:lstStyle/>
          <a:p>
            <a:pPr>
              <a:spcBef>
                <a:spcPct val="50000"/>
              </a:spcBef>
            </a:pPr>
            <a:r>
              <a:rPr lang="fr-FR" sz="3000"/>
              <a:t>1</a:t>
            </a:r>
          </a:p>
        </p:txBody>
      </p:sp>
      <p:sp>
        <p:nvSpPr>
          <p:cNvPr id="23" name="Text Box 15"/>
          <p:cNvSpPr txBox="1">
            <a:spLocks noChangeArrowheads="1"/>
          </p:cNvSpPr>
          <p:nvPr/>
        </p:nvSpPr>
        <p:spPr bwMode="auto">
          <a:xfrm>
            <a:off x="412273" y="3371838"/>
            <a:ext cx="304101" cy="549275"/>
          </a:xfrm>
          <a:prstGeom prst="rect">
            <a:avLst/>
          </a:prstGeom>
          <a:noFill/>
          <a:ln w="9525">
            <a:noFill/>
            <a:miter lim="800000"/>
            <a:headEnd/>
            <a:tailEnd/>
          </a:ln>
          <a:effectLst/>
        </p:spPr>
        <p:txBody>
          <a:bodyPr wrap="square">
            <a:spAutoFit/>
          </a:bodyPr>
          <a:lstStyle/>
          <a:p>
            <a:pPr>
              <a:spcBef>
                <a:spcPct val="50000"/>
              </a:spcBef>
            </a:pPr>
            <a:r>
              <a:rPr lang="fr-FR" sz="3000"/>
              <a:t>2</a:t>
            </a:r>
          </a:p>
        </p:txBody>
      </p:sp>
      <p:sp>
        <p:nvSpPr>
          <p:cNvPr id="24" name="Text Box 16"/>
          <p:cNvSpPr txBox="1">
            <a:spLocks noChangeArrowheads="1"/>
          </p:cNvSpPr>
          <p:nvPr/>
        </p:nvSpPr>
        <p:spPr bwMode="auto">
          <a:xfrm>
            <a:off x="412228" y="4306875"/>
            <a:ext cx="305446" cy="549275"/>
          </a:xfrm>
          <a:prstGeom prst="rect">
            <a:avLst/>
          </a:prstGeom>
          <a:noFill/>
          <a:ln w="9525">
            <a:noFill/>
            <a:miter lim="800000"/>
            <a:headEnd/>
            <a:tailEnd/>
          </a:ln>
          <a:effectLst/>
        </p:spPr>
        <p:txBody>
          <a:bodyPr wrap="square">
            <a:spAutoFit/>
          </a:bodyPr>
          <a:lstStyle/>
          <a:p>
            <a:pPr>
              <a:spcBef>
                <a:spcPct val="50000"/>
              </a:spcBef>
            </a:pPr>
            <a:r>
              <a:rPr lang="fr-FR" sz="3000"/>
              <a:t>3</a:t>
            </a:r>
          </a:p>
        </p:txBody>
      </p:sp>
      <p:sp>
        <p:nvSpPr>
          <p:cNvPr id="25" name="Text Box 17"/>
          <p:cNvSpPr txBox="1">
            <a:spLocks noChangeArrowheads="1"/>
          </p:cNvSpPr>
          <p:nvPr/>
        </p:nvSpPr>
        <p:spPr bwMode="auto">
          <a:xfrm>
            <a:off x="412228" y="5314938"/>
            <a:ext cx="305446" cy="549275"/>
          </a:xfrm>
          <a:prstGeom prst="rect">
            <a:avLst/>
          </a:prstGeom>
          <a:noFill/>
          <a:ln w="9525">
            <a:noFill/>
            <a:miter lim="800000"/>
            <a:headEnd/>
            <a:tailEnd/>
          </a:ln>
          <a:effectLst/>
        </p:spPr>
        <p:txBody>
          <a:bodyPr wrap="square">
            <a:spAutoFit/>
          </a:bodyPr>
          <a:lstStyle/>
          <a:p>
            <a:pPr>
              <a:spcBef>
                <a:spcPct val="50000"/>
              </a:spcBef>
            </a:pPr>
            <a:r>
              <a:rPr lang="fr-FR" sz="3000"/>
              <a:t>4</a:t>
            </a:r>
          </a:p>
        </p:txBody>
      </p:sp>
      <p:sp>
        <p:nvSpPr>
          <p:cNvPr id="26" name="Text Box 18"/>
          <p:cNvSpPr txBox="1">
            <a:spLocks noChangeArrowheads="1"/>
          </p:cNvSpPr>
          <p:nvPr/>
        </p:nvSpPr>
        <p:spPr bwMode="auto">
          <a:xfrm>
            <a:off x="5156488" y="1714488"/>
            <a:ext cx="3701792" cy="147732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ct val="50000"/>
              </a:spcBef>
              <a:buFontTx/>
              <a:buChar char="-"/>
            </a:pPr>
            <a:r>
              <a:rPr lang="fr-FR" sz="2000" dirty="0"/>
              <a:t> Spécifique à l’E/se , liés à sa stratégie et à son métier;</a:t>
            </a:r>
          </a:p>
          <a:p>
            <a:pPr algn="just">
              <a:spcBef>
                <a:spcPct val="50000"/>
              </a:spcBef>
              <a:buFontTx/>
              <a:buChar char="-"/>
            </a:pPr>
            <a:r>
              <a:rPr lang="fr-FR" sz="2000" dirty="0"/>
              <a:t> Décliné pour chaque niveau hiérarchique.</a:t>
            </a:r>
          </a:p>
        </p:txBody>
      </p:sp>
      <p:sp>
        <p:nvSpPr>
          <p:cNvPr id="27" name="Line 19"/>
          <p:cNvSpPr>
            <a:spLocks noChangeShapeType="1"/>
          </p:cNvSpPr>
          <p:nvPr/>
        </p:nvSpPr>
        <p:spPr bwMode="auto">
          <a:xfrm flipV="1">
            <a:off x="3921234" y="1930384"/>
            <a:ext cx="914994" cy="217487"/>
          </a:xfrm>
          <a:prstGeom prst="line">
            <a:avLst/>
          </a:prstGeom>
          <a:noFill/>
          <a:ln w="9525">
            <a:solidFill>
              <a:schemeClr val="tx1"/>
            </a:solidFill>
            <a:round/>
            <a:headEnd/>
            <a:tailEnd type="triangle" w="med" len="med"/>
          </a:ln>
          <a:effectLst/>
        </p:spPr>
        <p:txBody>
          <a:bodyPr/>
          <a:lstStyle/>
          <a:p>
            <a:endParaRPr lang="fr-FR"/>
          </a:p>
        </p:txBody>
      </p:sp>
      <p:sp>
        <p:nvSpPr>
          <p:cNvPr id="28" name="Line 20"/>
          <p:cNvSpPr>
            <a:spLocks noChangeShapeType="1"/>
          </p:cNvSpPr>
          <p:nvPr/>
        </p:nvSpPr>
        <p:spPr bwMode="auto">
          <a:xfrm>
            <a:off x="3921234" y="2290750"/>
            <a:ext cx="914994" cy="288925"/>
          </a:xfrm>
          <a:prstGeom prst="line">
            <a:avLst/>
          </a:prstGeom>
          <a:noFill/>
          <a:ln w="9525">
            <a:solidFill>
              <a:schemeClr val="tx1"/>
            </a:solidFill>
            <a:round/>
            <a:headEnd/>
            <a:tailEnd type="triangle" w="med" len="med"/>
          </a:ln>
          <a:effectLst/>
        </p:spPr>
        <p:txBody>
          <a:bodyPr/>
          <a:lstStyle/>
          <a:p>
            <a:endParaRPr lang="fr-FR"/>
          </a:p>
        </p:txBody>
      </p:sp>
      <p:sp>
        <p:nvSpPr>
          <p:cNvPr id="29" name="Text Box 21"/>
          <p:cNvSpPr txBox="1">
            <a:spLocks noChangeArrowheads="1"/>
          </p:cNvSpPr>
          <p:nvPr/>
        </p:nvSpPr>
        <p:spPr bwMode="auto">
          <a:xfrm>
            <a:off x="5162537" y="3364056"/>
            <a:ext cx="3767181" cy="7078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ct val="50000"/>
              </a:spcBef>
            </a:pPr>
            <a:r>
              <a:rPr lang="fr-FR" sz="2000" dirty="0"/>
              <a:t>SMART (</a:t>
            </a:r>
            <a:r>
              <a:rPr lang="fr-FR" sz="2000" b="1" dirty="0"/>
              <a:t>S</a:t>
            </a:r>
            <a:r>
              <a:rPr lang="fr-FR" sz="2000" dirty="0"/>
              <a:t>pécifique, </a:t>
            </a:r>
            <a:r>
              <a:rPr lang="fr-FR" sz="2000" b="1" dirty="0"/>
              <a:t>M</a:t>
            </a:r>
            <a:r>
              <a:rPr lang="fr-FR" sz="2000" dirty="0"/>
              <a:t>esurable, </a:t>
            </a:r>
            <a:r>
              <a:rPr lang="fr-FR" sz="2000" b="1" dirty="0"/>
              <a:t>A</a:t>
            </a:r>
            <a:r>
              <a:rPr lang="fr-FR" sz="2000" dirty="0"/>
              <a:t>mbitieux, </a:t>
            </a:r>
            <a:r>
              <a:rPr lang="fr-FR" sz="2000" b="1" dirty="0"/>
              <a:t>R</a:t>
            </a:r>
            <a:r>
              <a:rPr lang="fr-FR" sz="2000" dirty="0"/>
              <a:t>éaliste, dans le </a:t>
            </a:r>
            <a:r>
              <a:rPr lang="fr-FR" sz="2000" b="1" dirty="0"/>
              <a:t>T</a:t>
            </a:r>
            <a:r>
              <a:rPr lang="fr-FR" sz="2000" dirty="0"/>
              <a:t>emps)</a:t>
            </a:r>
          </a:p>
        </p:txBody>
      </p:sp>
      <p:sp>
        <p:nvSpPr>
          <p:cNvPr id="30" name="Line 22"/>
          <p:cNvSpPr>
            <a:spLocks noChangeShapeType="1"/>
          </p:cNvSpPr>
          <p:nvPr/>
        </p:nvSpPr>
        <p:spPr bwMode="auto">
          <a:xfrm>
            <a:off x="3921234" y="3587738"/>
            <a:ext cx="914994" cy="0"/>
          </a:xfrm>
          <a:prstGeom prst="line">
            <a:avLst/>
          </a:prstGeom>
          <a:noFill/>
          <a:ln w="9525">
            <a:solidFill>
              <a:schemeClr val="tx1"/>
            </a:solidFill>
            <a:round/>
            <a:headEnd/>
            <a:tailEnd type="triangle" w="med" len="med"/>
          </a:ln>
          <a:effectLst/>
        </p:spPr>
        <p:txBody>
          <a:bodyPr/>
          <a:lstStyle/>
          <a:p>
            <a:endParaRPr lang="fr-FR"/>
          </a:p>
        </p:txBody>
      </p:sp>
      <p:sp>
        <p:nvSpPr>
          <p:cNvPr id="31" name="Text Box 23"/>
          <p:cNvSpPr txBox="1">
            <a:spLocks noChangeArrowheads="1"/>
          </p:cNvSpPr>
          <p:nvPr/>
        </p:nvSpPr>
        <p:spPr bwMode="auto">
          <a:xfrm>
            <a:off x="5150482" y="4235438"/>
            <a:ext cx="3779235" cy="1169551"/>
          </a:xfrm>
          <a:prstGeom prst="rect">
            <a:avLst/>
          </a:prstGeom>
          <a:solidFill>
            <a:schemeClr val="bg1"/>
          </a:solidFill>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buFontTx/>
              <a:buChar char="-"/>
            </a:pPr>
            <a:r>
              <a:rPr lang="fr-FR" sz="2000" dirty="0"/>
              <a:t> Clairs, simples et pertinents.</a:t>
            </a:r>
          </a:p>
          <a:p>
            <a:pPr>
              <a:spcBef>
                <a:spcPct val="50000"/>
              </a:spcBef>
              <a:buFontTx/>
              <a:buChar char="-"/>
            </a:pPr>
            <a:r>
              <a:rPr lang="fr-FR" sz="2000" dirty="0"/>
              <a:t> Générique et spécifique de son métier</a:t>
            </a:r>
          </a:p>
        </p:txBody>
      </p:sp>
      <p:sp>
        <p:nvSpPr>
          <p:cNvPr id="32" name="Line 24"/>
          <p:cNvSpPr>
            <a:spLocks noChangeShapeType="1"/>
          </p:cNvSpPr>
          <p:nvPr/>
        </p:nvSpPr>
        <p:spPr bwMode="auto">
          <a:xfrm>
            <a:off x="3846179" y="4738675"/>
            <a:ext cx="976890" cy="144463"/>
          </a:xfrm>
          <a:prstGeom prst="line">
            <a:avLst/>
          </a:prstGeom>
          <a:noFill/>
          <a:ln w="9525">
            <a:solidFill>
              <a:schemeClr val="tx1"/>
            </a:solidFill>
            <a:round/>
            <a:headEnd/>
            <a:tailEnd type="triangle" w="med" len="med"/>
          </a:ln>
          <a:effectLst/>
        </p:spPr>
        <p:txBody>
          <a:bodyPr/>
          <a:lstStyle/>
          <a:p>
            <a:endParaRPr lang="fr-FR"/>
          </a:p>
        </p:txBody>
      </p:sp>
      <p:sp>
        <p:nvSpPr>
          <p:cNvPr id="33" name="Line 25"/>
          <p:cNvSpPr>
            <a:spLocks noChangeShapeType="1"/>
          </p:cNvSpPr>
          <p:nvPr/>
        </p:nvSpPr>
        <p:spPr bwMode="auto">
          <a:xfrm flipV="1">
            <a:off x="3846179" y="4379900"/>
            <a:ext cx="976890" cy="215900"/>
          </a:xfrm>
          <a:prstGeom prst="line">
            <a:avLst/>
          </a:prstGeom>
          <a:noFill/>
          <a:ln w="9525">
            <a:solidFill>
              <a:schemeClr val="tx1"/>
            </a:solidFill>
            <a:round/>
            <a:headEnd/>
            <a:tailEnd type="triangle" w="med" len="med"/>
          </a:ln>
          <a:effectLst/>
        </p:spPr>
        <p:txBody>
          <a:bodyPr/>
          <a:lstStyle/>
          <a:p>
            <a:endParaRPr lang="fr-FR"/>
          </a:p>
        </p:txBody>
      </p:sp>
      <p:sp>
        <p:nvSpPr>
          <p:cNvPr id="34" name="Text Box 26"/>
          <p:cNvSpPr txBox="1">
            <a:spLocks noChangeArrowheads="1"/>
          </p:cNvSpPr>
          <p:nvPr/>
        </p:nvSpPr>
        <p:spPr bwMode="auto">
          <a:xfrm>
            <a:off x="5143504" y="5545597"/>
            <a:ext cx="3786213" cy="1169551"/>
          </a:xfrm>
          <a:prstGeom prst="rect">
            <a:avLst/>
          </a:prstGeom>
          <a:solidFill>
            <a:schemeClr val="bg1"/>
          </a:solidFill>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ct val="50000"/>
              </a:spcBef>
            </a:pPr>
            <a:r>
              <a:rPr lang="fr-FR" sz="2000" dirty="0"/>
              <a:t>- Adapter le TB à chaque niveau </a:t>
            </a:r>
            <a:r>
              <a:rPr lang="fr-FR" sz="2000" dirty="0" smtClean="0"/>
              <a:t>hiérarchique.</a:t>
            </a:r>
            <a:endParaRPr lang="fr-FR" sz="2000" dirty="0"/>
          </a:p>
          <a:p>
            <a:pPr>
              <a:spcBef>
                <a:spcPct val="50000"/>
              </a:spcBef>
            </a:pPr>
            <a:r>
              <a:rPr lang="fr-FR" sz="2000" dirty="0"/>
              <a:t>- Prévoir une mise à jour régulière</a:t>
            </a:r>
          </a:p>
        </p:txBody>
      </p:sp>
      <p:sp>
        <p:nvSpPr>
          <p:cNvPr id="35" name="Line 27"/>
          <p:cNvSpPr>
            <a:spLocks noChangeShapeType="1"/>
          </p:cNvSpPr>
          <p:nvPr/>
        </p:nvSpPr>
        <p:spPr bwMode="auto">
          <a:xfrm flipV="1">
            <a:off x="3774742" y="5530834"/>
            <a:ext cx="976890" cy="217487"/>
          </a:xfrm>
          <a:prstGeom prst="line">
            <a:avLst/>
          </a:prstGeom>
          <a:noFill/>
          <a:ln w="9525">
            <a:solidFill>
              <a:schemeClr val="tx1"/>
            </a:solidFill>
            <a:round/>
            <a:headEnd/>
            <a:tailEnd type="triangle" w="med" len="med"/>
          </a:ln>
          <a:effectLst/>
        </p:spPr>
        <p:txBody>
          <a:bodyPr/>
          <a:lstStyle/>
          <a:p>
            <a:endParaRPr lang="fr-FR"/>
          </a:p>
        </p:txBody>
      </p:sp>
      <p:sp>
        <p:nvSpPr>
          <p:cNvPr id="36" name="Line 28"/>
          <p:cNvSpPr>
            <a:spLocks noChangeShapeType="1"/>
          </p:cNvSpPr>
          <p:nvPr/>
        </p:nvSpPr>
        <p:spPr bwMode="auto">
          <a:xfrm>
            <a:off x="3774742" y="5891200"/>
            <a:ext cx="976890" cy="504825"/>
          </a:xfrm>
          <a:prstGeom prst="line">
            <a:avLst/>
          </a:prstGeom>
          <a:noFill/>
          <a:ln w="9525">
            <a:solidFill>
              <a:schemeClr val="tx1"/>
            </a:solidFill>
            <a:round/>
            <a:headEnd/>
            <a:tailEnd type="triangle" w="med" len="med"/>
          </a:ln>
          <a:effectLst/>
        </p:spPr>
        <p:txBody>
          <a:bodyPr/>
          <a:lstStyle/>
          <a:p>
            <a:endParaRPr lang="fr-F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63</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4: Conception des tableaux de bord</a:t>
            </a:r>
          </a:p>
        </p:txBody>
      </p:sp>
      <p:pic>
        <p:nvPicPr>
          <p:cNvPr id="12"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
        <p:nvSpPr>
          <p:cNvPr id="13" name="AutoShape 3"/>
          <p:cNvSpPr>
            <a:spLocks noChangeArrowheads="1"/>
          </p:cNvSpPr>
          <p:nvPr/>
        </p:nvSpPr>
        <p:spPr bwMode="auto">
          <a:xfrm>
            <a:off x="285721" y="2071679"/>
            <a:ext cx="7572428" cy="4286280"/>
          </a:xfrm>
          <a:prstGeom prst="roundRect">
            <a:avLst>
              <a:gd name="adj" fmla="val 16667"/>
            </a:avLst>
          </a:prstGeom>
          <a:solidFill>
            <a:schemeClr val="accent1">
              <a:alpha val="50000"/>
            </a:schemeClr>
          </a:solidFill>
          <a:ln w="9525">
            <a:solidFill>
              <a:schemeClr val="tx1"/>
            </a:solidFill>
            <a:round/>
            <a:headEnd/>
            <a:tailEnd/>
          </a:ln>
          <a:effectLst/>
        </p:spPr>
        <p:txBody>
          <a:bodyPr wrap="none" anchor="ctr"/>
          <a:lstStyle/>
          <a:p>
            <a:endParaRPr lang="fr-FR"/>
          </a:p>
        </p:txBody>
      </p:sp>
      <p:sp>
        <p:nvSpPr>
          <p:cNvPr id="14" name="Line 4"/>
          <p:cNvSpPr>
            <a:spLocks noChangeShapeType="1"/>
          </p:cNvSpPr>
          <p:nvPr/>
        </p:nvSpPr>
        <p:spPr bwMode="auto">
          <a:xfrm>
            <a:off x="4317969" y="2071679"/>
            <a:ext cx="45719" cy="4286280"/>
          </a:xfrm>
          <a:prstGeom prst="line">
            <a:avLst/>
          </a:prstGeom>
          <a:noFill/>
          <a:ln w="28575">
            <a:solidFill>
              <a:schemeClr val="bg1"/>
            </a:solidFill>
            <a:round/>
            <a:headEnd/>
            <a:tailEnd/>
          </a:ln>
          <a:effectLst/>
        </p:spPr>
        <p:txBody>
          <a:bodyPr/>
          <a:lstStyle/>
          <a:p>
            <a:endParaRPr lang="fr-FR"/>
          </a:p>
        </p:txBody>
      </p:sp>
      <p:sp>
        <p:nvSpPr>
          <p:cNvPr id="15" name="Line 6"/>
          <p:cNvSpPr>
            <a:spLocks noChangeShapeType="1"/>
          </p:cNvSpPr>
          <p:nvPr/>
        </p:nvSpPr>
        <p:spPr bwMode="auto">
          <a:xfrm>
            <a:off x="285721" y="4232264"/>
            <a:ext cx="7572428" cy="45719"/>
          </a:xfrm>
          <a:prstGeom prst="line">
            <a:avLst/>
          </a:prstGeom>
          <a:noFill/>
          <a:ln w="28575">
            <a:solidFill>
              <a:schemeClr val="bg1"/>
            </a:solidFill>
            <a:round/>
            <a:headEnd/>
            <a:tailEnd/>
          </a:ln>
          <a:effectLst/>
        </p:spPr>
        <p:txBody>
          <a:bodyPr/>
          <a:lstStyle/>
          <a:p>
            <a:endParaRPr lang="fr-FR"/>
          </a:p>
        </p:txBody>
      </p:sp>
      <p:sp>
        <p:nvSpPr>
          <p:cNvPr id="16" name="Text Box 7"/>
          <p:cNvSpPr txBox="1">
            <a:spLocks noChangeArrowheads="1"/>
          </p:cNvSpPr>
          <p:nvPr/>
        </p:nvSpPr>
        <p:spPr bwMode="auto">
          <a:xfrm>
            <a:off x="1725582" y="2720965"/>
            <a:ext cx="1071222" cy="1015663"/>
          </a:xfrm>
          <a:prstGeom prst="rect">
            <a:avLst/>
          </a:prstGeom>
          <a:noFill/>
          <a:ln w="9525">
            <a:noFill/>
            <a:miter lim="800000"/>
            <a:headEnd/>
            <a:tailEnd/>
          </a:ln>
          <a:effectLst/>
        </p:spPr>
        <p:txBody>
          <a:bodyPr wrap="square">
            <a:spAutoFit/>
          </a:bodyPr>
          <a:lstStyle/>
          <a:p>
            <a:pPr algn="ctr">
              <a:spcBef>
                <a:spcPct val="50000"/>
              </a:spcBef>
            </a:pPr>
            <a:r>
              <a:rPr lang="fr-FR" sz="3000" dirty="0"/>
              <a:t>Axe client</a:t>
            </a:r>
          </a:p>
        </p:txBody>
      </p:sp>
      <p:sp>
        <p:nvSpPr>
          <p:cNvPr id="17" name="Text Box 8"/>
          <p:cNvSpPr txBox="1">
            <a:spLocks noChangeArrowheads="1"/>
          </p:cNvSpPr>
          <p:nvPr/>
        </p:nvSpPr>
        <p:spPr bwMode="auto">
          <a:xfrm>
            <a:off x="5684808" y="2720965"/>
            <a:ext cx="1338658" cy="1015663"/>
          </a:xfrm>
          <a:prstGeom prst="rect">
            <a:avLst/>
          </a:prstGeom>
          <a:noFill/>
          <a:ln w="9525">
            <a:noFill/>
            <a:miter lim="800000"/>
            <a:headEnd/>
            <a:tailEnd/>
          </a:ln>
          <a:effectLst/>
        </p:spPr>
        <p:txBody>
          <a:bodyPr wrap="square">
            <a:spAutoFit/>
          </a:bodyPr>
          <a:lstStyle/>
          <a:p>
            <a:pPr algn="ctr">
              <a:spcBef>
                <a:spcPct val="50000"/>
              </a:spcBef>
            </a:pPr>
            <a:r>
              <a:rPr lang="fr-FR" sz="3000"/>
              <a:t>Axe finance</a:t>
            </a:r>
          </a:p>
        </p:txBody>
      </p:sp>
      <p:sp>
        <p:nvSpPr>
          <p:cNvPr id="18" name="Text Box 9"/>
          <p:cNvSpPr txBox="1">
            <a:spLocks noChangeArrowheads="1"/>
          </p:cNvSpPr>
          <p:nvPr/>
        </p:nvSpPr>
        <p:spPr bwMode="auto">
          <a:xfrm>
            <a:off x="5037107" y="4448165"/>
            <a:ext cx="2613781" cy="1477328"/>
          </a:xfrm>
          <a:prstGeom prst="rect">
            <a:avLst/>
          </a:prstGeom>
          <a:noFill/>
          <a:ln w="9525">
            <a:noFill/>
            <a:miter lim="800000"/>
            <a:headEnd/>
            <a:tailEnd/>
          </a:ln>
          <a:effectLst/>
        </p:spPr>
        <p:txBody>
          <a:bodyPr wrap="square">
            <a:spAutoFit/>
          </a:bodyPr>
          <a:lstStyle/>
          <a:p>
            <a:pPr algn="ctr">
              <a:spcBef>
                <a:spcPct val="50000"/>
              </a:spcBef>
            </a:pPr>
            <a:r>
              <a:rPr lang="fr-FR" sz="3000"/>
              <a:t>Axe apprentissage organisationnel</a:t>
            </a:r>
          </a:p>
        </p:txBody>
      </p:sp>
      <p:sp>
        <p:nvSpPr>
          <p:cNvPr id="19" name="Text Box 10"/>
          <p:cNvSpPr txBox="1">
            <a:spLocks noChangeArrowheads="1"/>
          </p:cNvSpPr>
          <p:nvPr/>
        </p:nvSpPr>
        <p:spPr bwMode="auto">
          <a:xfrm>
            <a:off x="1076296" y="4842229"/>
            <a:ext cx="2412834" cy="1015663"/>
          </a:xfrm>
          <a:prstGeom prst="rect">
            <a:avLst/>
          </a:prstGeom>
          <a:noFill/>
          <a:ln w="9525">
            <a:noFill/>
            <a:miter lim="800000"/>
            <a:headEnd/>
            <a:tailEnd/>
          </a:ln>
          <a:effectLst/>
        </p:spPr>
        <p:txBody>
          <a:bodyPr wrap="square">
            <a:spAutoFit/>
          </a:bodyPr>
          <a:lstStyle/>
          <a:p>
            <a:pPr algn="ctr">
              <a:spcBef>
                <a:spcPct val="50000"/>
              </a:spcBef>
            </a:pPr>
            <a:r>
              <a:rPr lang="fr-FR" sz="3000" dirty="0"/>
              <a:t>Axe processus interne</a:t>
            </a:r>
          </a:p>
        </p:txBody>
      </p:sp>
      <p:sp>
        <p:nvSpPr>
          <p:cNvPr id="20" name="Text Box 11"/>
          <p:cNvSpPr txBox="1">
            <a:spLocks noChangeArrowheads="1"/>
          </p:cNvSpPr>
          <p:nvPr/>
        </p:nvSpPr>
        <p:spPr bwMode="auto">
          <a:xfrm>
            <a:off x="3094008" y="3440104"/>
            <a:ext cx="2278378" cy="1557349"/>
          </a:xfrm>
          <a:prstGeom prst="rect">
            <a:avLst/>
          </a:prstGeom>
          <a:solidFill>
            <a:srgbClr val="CCFFFF"/>
          </a:solidFill>
          <a:ln w="9525">
            <a:noFill/>
            <a:miter lim="800000"/>
            <a:headEnd/>
            <a:tailEnd/>
          </a:ln>
          <a:effectLst/>
        </p:spPr>
        <p:txBody>
          <a:bodyPr wrap="square">
            <a:spAutoFit/>
          </a:bodyPr>
          <a:lstStyle/>
          <a:p>
            <a:pPr algn="ctr">
              <a:spcBef>
                <a:spcPct val="10000"/>
              </a:spcBef>
              <a:spcAft>
                <a:spcPct val="10000"/>
              </a:spcAft>
            </a:pPr>
            <a:endParaRPr lang="fr-FR" sz="2800" b="1"/>
          </a:p>
          <a:p>
            <a:pPr algn="ctr">
              <a:spcBef>
                <a:spcPct val="10000"/>
              </a:spcBef>
              <a:spcAft>
                <a:spcPct val="10000"/>
              </a:spcAft>
            </a:pPr>
            <a:r>
              <a:rPr lang="fr-FR" sz="2800" b="1"/>
              <a:t>STRATEGIE</a:t>
            </a:r>
          </a:p>
          <a:p>
            <a:pPr algn="ctr">
              <a:spcBef>
                <a:spcPct val="10000"/>
              </a:spcBef>
              <a:spcAft>
                <a:spcPct val="10000"/>
              </a:spcAft>
            </a:pPr>
            <a:endParaRPr lang="fr-FR" sz="2800" b="1"/>
          </a:p>
        </p:txBody>
      </p:sp>
      <p:sp>
        <p:nvSpPr>
          <p:cNvPr id="21" name="Text Box 12"/>
          <p:cNvSpPr txBox="1">
            <a:spLocks noChangeArrowheads="1"/>
          </p:cNvSpPr>
          <p:nvPr/>
        </p:nvSpPr>
        <p:spPr bwMode="auto">
          <a:xfrm>
            <a:off x="2395615" y="1500174"/>
            <a:ext cx="3819459" cy="430887"/>
          </a:xfrm>
          <a:prstGeom prst="rect">
            <a:avLst/>
          </a:prstGeom>
          <a:solidFill>
            <a:schemeClr val="accent3">
              <a:lumMod val="20000"/>
              <a:lumOff val="80000"/>
            </a:schemeClr>
          </a:solidFill>
          <a:ln w="9525">
            <a:noFill/>
            <a:miter lim="800000"/>
            <a:headEnd/>
            <a:tailEnd/>
          </a:ln>
          <a:effectLst/>
        </p:spPr>
        <p:txBody>
          <a:bodyPr wrap="square">
            <a:spAutoFit/>
          </a:bodyPr>
          <a:lstStyle/>
          <a:p>
            <a:pPr algn="ctr">
              <a:spcBef>
                <a:spcPct val="50000"/>
              </a:spcBef>
            </a:pPr>
            <a:r>
              <a:rPr lang="fr-FR" sz="2200" b="1"/>
              <a:t>Tableau de bord équilibré</a:t>
            </a:r>
          </a:p>
        </p:txBody>
      </p:sp>
      <p:sp>
        <p:nvSpPr>
          <p:cNvPr id="22" name="ZoneTexte 21"/>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  Elaboration d’un TB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64</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1071538" y="142852"/>
            <a:ext cx="7072362" cy="46935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450" b="1" u="sng" dirty="0" smtClean="0">
                <a:solidFill>
                  <a:srgbClr val="002060"/>
                </a:solidFill>
              </a:rPr>
              <a:t>Chapitre 4: Conception des tableaux de bord</a:t>
            </a:r>
          </a:p>
        </p:txBody>
      </p:sp>
      <p:pic>
        <p:nvPicPr>
          <p:cNvPr id="12"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
        <p:nvSpPr>
          <p:cNvPr id="13" name="AutoShape 3"/>
          <p:cNvSpPr>
            <a:spLocks noChangeArrowheads="1"/>
          </p:cNvSpPr>
          <p:nvPr/>
        </p:nvSpPr>
        <p:spPr bwMode="auto">
          <a:xfrm>
            <a:off x="214282" y="1785926"/>
            <a:ext cx="7786742" cy="4500594"/>
          </a:xfrm>
          <a:prstGeom prst="roundRect">
            <a:avLst>
              <a:gd name="adj" fmla="val 16667"/>
            </a:avLst>
          </a:prstGeom>
          <a:solidFill>
            <a:schemeClr val="accent1">
              <a:alpha val="50000"/>
            </a:schemeClr>
          </a:solidFill>
          <a:ln w="9525">
            <a:solidFill>
              <a:schemeClr val="tx1"/>
            </a:solidFill>
            <a:round/>
            <a:headEnd/>
            <a:tailEnd/>
          </a:ln>
          <a:effectLst/>
        </p:spPr>
        <p:txBody>
          <a:bodyPr wrap="none" anchor="ctr"/>
          <a:lstStyle/>
          <a:p>
            <a:endParaRPr lang="fr-FR"/>
          </a:p>
        </p:txBody>
      </p:sp>
      <p:sp>
        <p:nvSpPr>
          <p:cNvPr id="14" name="Line 4"/>
          <p:cNvSpPr>
            <a:spLocks noChangeShapeType="1"/>
          </p:cNvSpPr>
          <p:nvPr/>
        </p:nvSpPr>
        <p:spPr bwMode="auto">
          <a:xfrm flipH="1">
            <a:off x="3740463" y="1785926"/>
            <a:ext cx="45719" cy="4500594"/>
          </a:xfrm>
          <a:prstGeom prst="line">
            <a:avLst/>
          </a:prstGeom>
          <a:noFill/>
          <a:ln w="28575">
            <a:solidFill>
              <a:schemeClr val="bg1"/>
            </a:solidFill>
            <a:round/>
            <a:headEnd/>
            <a:tailEnd/>
          </a:ln>
          <a:effectLst/>
        </p:spPr>
        <p:txBody>
          <a:bodyPr/>
          <a:lstStyle/>
          <a:p>
            <a:endParaRPr lang="fr-FR"/>
          </a:p>
        </p:txBody>
      </p:sp>
      <p:sp>
        <p:nvSpPr>
          <p:cNvPr id="15" name="Line 5"/>
          <p:cNvSpPr>
            <a:spLocks noChangeShapeType="1"/>
          </p:cNvSpPr>
          <p:nvPr/>
        </p:nvSpPr>
        <p:spPr bwMode="auto">
          <a:xfrm flipV="1">
            <a:off x="312812" y="4000503"/>
            <a:ext cx="7608779" cy="45719"/>
          </a:xfrm>
          <a:prstGeom prst="line">
            <a:avLst/>
          </a:prstGeom>
          <a:noFill/>
          <a:ln w="28575">
            <a:solidFill>
              <a:schemeClr val="bg1"/>
            </a:solidFill>
            <a:round/>
            <a:headEnd/>
            <a:tailEnd/>
          </a:ln>
          <a:effectLst/>
        </p:spPr>
        <p:txBody>
          <a:bodyPr/>
          <a:lstStyle/>
          <a:p>
            <a:endParaRPr lang="fr-FR"/>
          </a:p>
        </p:txBody>
      </p:sp>
      <p:sp>
        <p:nvSpPr>
          <p:cNvPr id="16" name="Text Box 7"/>
          <p:cNvSpPr txBox="1">
            <a:spLocks noChangeArrowheads="1"/>
          </p:cNvSpPr>
          <p:nvPr/>
        </p:nvSpPr>
        <p:spPr bwMode="auto">
          <a:xfrm>
            <a:off x="4476882" y="1742639"/>
            <a:ext cx="3736838" cy="1954381"/>
          </a:xfrm>
          <a:prstGeom prst="rect">
            <a:avLst/>
          </a:prstGeom>
          <a:noFill/>
          <a:ln w="9525">
            <a:noFill/>
            <a:miter lim="800000"/>
            <a:headEnd/>
            <a:tailEnd/>
          </a:ln>
          <a:effectLst/>
        </p:spPr>
        <p:txBody>
          <a:bodyPr wrap="square">
            <a:spAutoFit/>
          </a:bodyPr>
          <a:lstStyle/>
          <a:p>
            <a:pPr algn="ctr">
              <a:spcBef>
                <a:spcPct val="50000"/>
              </a:spcBef>
            </a:pPr>
            <a:r>
              <a:rPr lang="fr-FR" sz="2200" b="1" u="sng" dirty="0"/>
              <a:t>Axe finance</a:t>
            </a:r>
          </a:p>
          <a:p>
            <a:pPr>
              <a:spcBef>
                <a:spcPct val="50000"/>
              </a:spcBef>
            </a:pPr>
            <a:r>
              <a:rPr lang="fr-FR" sz="2200" dirty="0"/>
              <a:t>REX, croissance et diversification du CA,  Valeur  </a:t>
            </a:r>
            <a:r>
              <a:rPr lang="fr-FR" sz="2200" dirty="0" smtClean="0"/>
              <a:t>ajoutée</a:t>
            </a:r>
            <a:r>
              <a:rPr lang="fr-FR" sz="2200" dirty="0"/>
              <a:t>, marge </a:t>
            </a:r>
            <a:r>
              <a:rPr lang="fr-FR" sz="2200" dirty="0" smtClean="0"/>
              <a:t>   	bénéficiaire</a:t>
            </a:r>
            <a:r>
              <a:rPr lang="fr-FR" sz="2200" dirty="0"/>
              <a:t>, stratégie </a:t>
            </a:r>
            <a:r>
              <a:rPr lang="fr-FR" sz="2200" dirty="0" smtClean="0"/>
              <a:t>de       	financement</a:t>
            </a:r>
            <a:endParaRPr lang="fr-FR" sz="2200" dirty="0"/>
          </a:p>
        </p:txBody>
      </p:sp>
      <p:sp>
        <p:nvSpPr>
          <p:cNvPr id="17" name="Text Box 10"/>
          <p:cNvSpPr txBox="1">
            <a:spLocks noChangeArrowheads="1"/>
          </p:cNvSpPr>
          <p:nvPr/>
        </p:nvSpPr>
        <p:spPr bwMode="auto">
          <a:xfrm>
            <a:off x="2720830" y="3097506"/>
            <a:ext cx="2289315" cy="1557349"/>
          </a:xfrm>
          <a:prstGeom prst="rect">
            <a:avLst/>
          </a:prstGeom>
          <a:solidFill>
            <a:srgbClr val="CCFFFF"/>
          </a:solidFill>
          <a:ln w="9525">
            <a:noFill/>
            <a:miter lim="800000"/>
            <a:headEnd/>
            <a:tailEnd/>
          </a:ln>
          <a:effectLst/>
        </p:spPr>
        <p:txBody>
          <a:bodyPr wrap="square">
            <a:spAutoFit/>
          </a:bodyPr>
          <a:lstStyle/>
          <a:p>
            <a:pPr algn="ctr">
              <a:spcBef>
                <a:spcPct val="10000"/>
              </a:spcBef>
              <a:spcAft>
                <a:spcPct val="10000"/>
              </a:spcAft>
            </a:pPr>
            <a:endParaRPr lang="fr-FR" sz="2800" b="1"/>
          </a:p>
          <a:p>
            <a:pPr algn="ctr">
              <a:spcBef>
                <a:spcPct val="10000"/>
              </a:spcBef>
              <a:spcAft>
                <a:spcPct val="10000"/>
              </a:spcAft>
            </a:pPr>
            <a:r>
              <a:rPr lang="fr-FR" sz="2800" b="1"/>
              <a:t>STRATEGIE</a:t>
            </a:r>
          </a:p>
          <a:p>
            <a:pPr algn="ctr">
              <a:spcBef>
                <a:spcPct val="10000"/>
              </a:spcBef>
              <a:spcAft>
                <a:spcPct val="10000"/>
              </a:spcAft>
            </a:pPr>
            <a:endParaRPr lang="fr-FR" sz="2800" b="1"/>
          </a:p>
        </p:txBody>
      </p:sp>
      <p:sp>
        <p:nvSpPr>
          <p:cNvPr id="18" name="Text Box 11"/>
          <p:cNvSpPr txBox="1">
            <a:spLocks noChangeArrowheads="1"/>
          </p:cNvSpPr>
          <p:nvPr/>
        </p:nvSpPr>
        <p:spPr bwMode="auto">
          <a:xfrm>
            <a:off x="232590" y="1880841"/>
            <a:ext cx="2761430" cy="1954381"/>
          </a:xfrm>
          <a:prstGeom prst="rect">
            <a:avLst/>
          </a:prstGeom>
          <a:noFill/>
          <a:ln w="9525">
            <a:noFill/>
            <a:miter lim="800000"/>
            <a:headEnd/>
            <a:tailEnd/>
          </a:ln>
          <a:effectLst/>
        </p:spPr>
        <p:txBody>
          <a:bodyPr wrap="square">
            <a:spAutoFit/>
          </a:bodyPr>
          <a:lstStyle/>
          <a:p>
            <a:pPr algn="ctr">
              <a:spcBef>
                <a:spcPct val="50000"/>
              </a:spcBef>
            </a:pPr>
            <a:r>
              <a:rPr lang="fr-FR" sz="2200" b="1" u="sng" dirty="0"/>
              <a:t>Axe client</a:t>
            </a:r>
          </a:p>
          <a:p>
            <a:pPr>
              <a:spcBef>
                <a:spcPct val="50000"/>
              </a:spcBef>
            </a:pPr>
            <a:r>
              <a:rPr lang="fr-FR" sz="2200" dirty="0"/>
              <a:t>Satisfaction et fidélité des clients, rentabilité par segment, part    de marché...</a:t>
            </a:r>
          </a:p>
        </p:txBody>
      </p:sp>
      <p:sp>
        <p:nvSpPr>
          <p:cNvPr id="19" name="Text Box 12"/>
          <p:cNvSpPr txBox="1">
            <a:spLocks noChangeArrowheads="1"/>
          </p:cNvSpPr>
          <p:nvPr/>
        </p:nvSpPr>
        <p:spPr bwMode="auto">
          <a:xfrm>
            <a:off x="425140" y="4035169"/>
            <a:ext cx="2424417" cy="1615827"/>
          </a:xfrm>
          <a:prstGeom prst="rect">
            <a:avLst/>
          </a:prstGeom>
          <a:noFill/>
          <a:ln w="9525">
            <a:noFill/>
            <a:miter lim="800000"/>
            <a:headEnd/>
            <a:tailEnd/>
          </a:ln>
          <a:effectLst/>
        </p:spPr>
        <p:txBody>
          <a:bodyPr wrap="square">
            <a:spAutoFit/>
          </a:bodyPr>
          <a:lstStyle/>
          <a:p>
            <a:pPr algn="ctr">
              <a:spcBef>
                <a:spcPct val="50000"/>
              </a:spcBef>
            </a:pPr>
            <a:r>
              <a:rPr lang="fr-FR" sz="2200" b="1" u="sng"/>
              <a:t>Axe processus interne</a:t>
            </a:r>
          </a:p>
          <a:p>
            <a:pPr>
              <a:spcBef>
                <a:spcPct val="50000"/>
              </a:spcBef>
            </a:pPr>
            <a:r>
              <a:rPr lang="fr-FR" sz="2200"/>
              <a:t>Production, innovation, SAV...</a:t>
            </a:r>
          </a:p>
        </p:txBody>
      </p:sp>
      <p:sp>
        <p:nvSpPr>
          <p:cNvPr id="20" name="Text Box 13"/>
          <p:cNvSpPr txBox="1">
            <a:spLocks noChangeArrowheads="1"/>
          </p:cNvSpPr>
          <p:nvPr/>
        </p:nvSpPr>
        <p:spPr bwMode="auto">
          <a:xfrm>
            <a:off x="5066260" y="3969991"/>
            <a:ext cx="2895048" cy="1954381"/>
          </a:xfrm>
          <a:prstGeom prst="rect">
            <a:avLst/>
          </a:prstGeom>
          <a:noFill/>
          <a:ln w="9525">
            <a:noFill/>
            <a:miter lim="800000"/>
            <a:headEnd/>
            <a:tailEnd/>
          </a:ln>
          <a:effectLst/>
        </p:spPr>
        <p:txBody>
          <a:bodyPr wrap="square">
            <a:spAutoFit/>
          </a:bodyPr>
          <a:lstStyle/>
          <a:p>
            <a:pPr algn="ctr">
              <a:spcBef>
                <a:spcPct val="50000"/>
              </a:spcBef>
            </a:pPr>
            <a:r>
              <a:rPr lang="fr-FR" sz="2200" b="1" u="sng"/>
              <a:t>Axe apprentissage organisationnel</a:t>
            </a:r>
          </a:p>
          <a:p>
            <a:pPr>
              <a:spcBef>
                <a:spcPct val="50000"/>
              </a:spcBef>
            </a:pPr>
            <a:r>
              <a:rPr lang="fr-FR" sz="2200"/>
              <a:t>CA par salariés, masse salariale, formations, procédures internes...</a:t>
            </a:r>
          </a:p>
        </p:txBody>
      </p:sp>
      <p:sp>
        <p:nvSpPr>
          <p:cNvPr id="21" name="Text Box 14"/>
          <p:cNvSpPr txBox="1">
            <a:spLocks noChangeArrowheads="1"/>
          </p:cNvSpPr>
          <p:nvPr/>
        </p:nvSpPr>
        <p:spPr bwMode="auto">
          <a:xfrm>
            <a:off x="2035951" y="1276394"/>
            <a:ext cx="3837794" cy="430887"/>
          </a:xfrm>
          <a:prstGeom prst="rect">
            <a:avLst/>
          </a:prstGeom>
          <a:noFill/>
          <a:ln w="9525">
            <a:noFill/>
            <a:miter lim="800000"/>
            <a:headEnd/>
            <a:tailEnd/>
          </a:ln>
          <a:effectLst/>
        </p:spPr>
        <p:txBody>
          <a:bodyPr wrap="square">
            <a:spAutoFit/>
          </a:bodyPr>
          <a:lstStyle/>
          <a:p>
            <a:pPr algn="ctr">
              <a:spcBef>
                <a:spcPct val="50000"/>
              </a:spcBef>
            </a:pPr>
            <a:r>
              <a:rPr lang="fr-FR" sz="2200" b="1"/>
              <a:t>Tableau de bord équilibré</a:t>
            </a:r>
          </a:p>
        </p:txBody>
      </p:sp>
      <p:sp>
        <p:nvSpPr>
          <p:cNvPr id="22" name="ZoneTexte 21"/>
          <p:cNvSpPr txBox="1"/>
          <p:nvPr/>
        </p:nvSpPr>
        <p:spPr>
          <a:xfrm>
            <a:off x="1571604" y="714356"/>
            <a:ext cx="6357982"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2.  Elaboration d’un TB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65</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pic>
        <p:nvPicPr>
          <p:cNvPr id="12"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
        <p:nvSpPr>
          <p:cNvPr id="23" name="ZoneTexte 8"/>
          <p:cNvSpPr txBox="1"/>
          <p:nvPr/>
        </p:nvSpPr>
        <p:spPr>
          <a:xfrm>
            <a:off x="2000232" y="2643182"/>
            <a:ext cx="4429156"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5400" b="1" u="sng" dirty="0" smtClean="0">
                <a:solidFill>
                  <a:srgbClr val="002060"/>
                </a:solidFill>
              </a:rPr>
              <a:t>Cas pratiques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66</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2357422" y="142853"/>
            <a:ext cx="442915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800" b="1" u="sng" dirty="0" smtClean="0">
                <a:solidFill>
                  <a:srgbClr val="002060"/>
                </a:solidFill>
              </a:rPr>
              <a:t>Cas pratiques     TD1</a:t>
            </a:r>
          </a:p>
        </p:txBody>
      </p:sp>
      <p:sp>
        <p:nvSpPr>
          <p:cNvPr id="11" name="ZoneTexte 10"/>
          <p:cNvSpPr txBox="1"/>
          <p:nvPr/>
        </p:nvSpPr>
        <p:spPr>
          <a:xfrm>
            <a:off x="642910" y="1285860"/>
            <a:ext cx="6786610" cy="4401205"/>
          </a:xfrm>
          <a:prstGeom prst="rect">
            <a:avLst/>
          </a:prstGeom>
          <a:solidFill>
            <a:schemeClr val="bg1"/>
          </a:solidFill>
        </p:spPr>
        <p:txBody>
          <a:bodyPr wrap="square" rtlCol="0">
            <a:spAutoFit/>
          </a:bodyPr>
          <a:lstStyle/>
          <a:p>
            <a:pPr algn="just"/>
            <a:r>
              <a:rPr lang="fr-FR" sz="2000" dirty="0" smtClean="0"/>
              <a:t>Vous disposez des informations suivantes:</a:t>
            </a:r>
          </a:p>
          <a:p>
            <a:pPr algn="just">
              <a:buFont typeface="Arial" pitchFamily="34" charset="0"/>
              <a:buChar char="•"/>
            </a:pPr>
            <a:r>
              <a:rPr lang="fr-FR" sz="2000" dirty="0" smtClean="0"/>
              <a:t> Prix de vente unitaire: 100 </a:t>
            </a:r>
            <a:r>
              <a:rPr lang="fr-FR" sz="2000" dirty="0" err="1" smtClean="0"/>
              <a:t>Dh</a:t>
            </a:r>
            <a:endParaRPr lang="fr-FR" sz="2000" dirty="0" smtClean="0"/>
          </a:p>
          <a:p>
            <a:pPr algn="just">
              <a:buFont typeface="Arial" pitchFamily="34" charset="0"/>
              <a:buChar char="•"/>
            </a:pPr>
            <a:r>
              <a:rPr lang="fr-FR" sz="2000" dirty="0" smtClean="0"/>
              <a:t> Objectif SF Matières Premières:  5 000 Kg</a:t>
            </a:r>
          </a:p>
          <a:p>
            <a:pPr algn="just">
              <a:buFont typeface="Arial" pitchFamily="34" charset="0"/>
              <a:buChar char="•"/>
            </a:pPr>
            <a:r>
              <a:rPr lang="fr-FR" sz="2000" dirty="0" smtClean="0"/>
              <a:t> Objectif SF Produit fini:  1500 pièces </a:t>
            </a:r>
          </a:p>
          <a:p>
            <a:pPr algn="just">
              <a:buFont typeface="Arial" pitchFamily="34" charset="0"/>
              <a:buChar char="•"/>
            </a:pPr>
            <a:r>
              <a:rPr lang="fr-FR" sz="2000" dirty="0" smtClean="0"/>
              <a:t> SI produit Fini:200 pièces </a:t>
            </a:r>
          </a:p>
          <a:p>
            <a:pPr algn="just">
              <a:buFont typeface="Arial" pitchFamily="34" charset="0"/>
              <a:buChar char="•"/>
            </a:pPr>
            <a:r>
              <a:rPr lang="fr-FR" sz="2000" dirty="0" smtClean="0"/>
              <a:t> SI Matières Premières: 1900 Kg</a:t>
            </a:r>
          </a:p>
          <a:p>
            <a:pPr algn="just">
              <a:buFont typeface="Arial" pitchFamily="34" charset="0"/>
              <a:buChar char="•"/>
            </a:pPr>
            <a:r>
              <a:rPr lang="fr-FR" sz="2000" dirty="0" smtClean="0"/>
              <a:t> Consommation de Matières Premières: 1,5 Kg par pièce</a:t>
            </a:r>
          </a:p>
          <a:p>
            <a:pPr algn="just">
              <a:buFont typeface="Arial" pitchFamily="34" charset="0"/>
              <a:buChar char="•"/>
            </a:pPr>
            <a:r>
              <a:rPr lang="fr-FR" sz="2000" dirty="0" smtClean="0"/>
              <a:t> Quantité vendue: 3500 Pièces.</a:t>
            </a:r>
            <a:endParaRPr lang="fr-FR" sz="2000" u="sng" dirty="0" smtClean="0"/>
          </a:p>
          <a:p>
            <a:pPr algn="just"/>
            <a:endParaRPr lang="fr-FR" sz="2000" u="sng" dirty="0" smtClean="0"/>
          </a:p>
          <a:p>
            <a:pPr algn="just"/>
            <a:r>
              <a:rPr lang="fr-FR" sz="2000" b="1" u="sng" dirty="0" smtClean="0">
                <a:solidFill>
                  <a:srgbClr val="FF0000"/>
                </a:solidFill>
              </a:rPr>
              <a:t>Travail à faire:</a:t>
            </a:r>
          </a:p>
          <a:p>
            <a:pPr algn="just"/>
            <a:r>
              <a:rPr lang="fr-FR" sz="2000" dirty="0" smtClean="0"/>
              <a:t>Calculer:</a:t>
            </a:r>
          </a:p>
          <a:p>
            <a:pPr algn="just">
              <a:buFontTx/>
              <a:buChar char="-"/>
            </a:pPr>
            <a:r>
              <a:rPr lang="fr-FR" sz="2000" dirty="0" smtClean="0"/>
              <a:t>Le Budget des ventes</a:t>
            </a:r>
          </a:p>
          <a:p>
            <a:pPr algn="just">
              <a:buFontTx/>
              <a:buChar char="-"/>
            </a:pPr>
            <a:r>
              <a:rPr lang="fr-FR" sz="2000" dirty="0" smtClean="0"/>
              <a:t> Le budget de production</a:t>
            </a:r>
          </a:p>
          <a:p>
            <a:pPr algn="just">
              <a:buFontTx/>
              <a:buChar char="-"/>
            </a:pPr>
            <a:r>
              <a:rPr lang="fr-FR" sz="2000" dirty="0" smtClean="0"/>
              <a:t> Le budget d’approvisionnement</a:t>
            </a:r>
            <a:endParaRPr lang="fr-FR" sz="2000" dirty="0"/>
          </a:p>
        </p:txBody>
      </p:sp>
      <p:pic>
        <p:nvPicPr>
          <p:cNvPr id="12"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67</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2357422" y="142853"/>
            <a:ext cx="442915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800" b="1" u="sng" dirty="0" smtClean="0">
                <a:solidFill>
                  <a:srgbClr val="002060"/>
                </a:solidFill>
              </a:rPr>
              <a:t>Cas pratiques     TD1</a:t>
            </a:r>
          </a:p>
        </p:txBody>
      </p:sp>
      <p:sp>
        <p:nvSpPr>
          <p:cNvPr id="11" name="ZoneTexte 10"/>
          <p:cNvSpPr txBox="1"/>
          <p:nvPr/>
        </p:nvSpPr>
        <p:spPr>
          <a:xfrm>
            <a:off x="1571604" y="928671"/>
            <a:ext cx="5929354" cy="5262979"/>
          </a:xfrm>
          <a:prstGeom prst="rect">
            <a:avLst/>
          </a:prstGeom>
          <a:solidFill>
            <a:schemeClr val="bg1"/>
          </a:solidFill>
        </p:spPr>
        <p:txBody>
          <a:bodyPr wrap="square" rtlCol="0">
            <a:spAutoFit/>
          </a:bodyPr>
          <a:lstStyle/>
          <a:p>
            <a:pPr algn="ctr"/>
            <a:r>
              <a:rPr lang="fr-FR" sz="2400" b="1" u="sng" dirty="0" smtClean="0">
                <a:solidFill>
                  <a:srgbClr val="FF0000"/>
                </a:solidFill>
              </a:rPr>
              <a:t>Corrigé 1 :</a:t>
            </a:r>
          </a:p>
          <a:p>
            <a:pPr algn="ctr"/>
            <a:endParaRPr lang="fr-FR" sz="2400" b="1" u="sng" dirty="0" smtClean="0">
              <a:solidFill>
                <a:srgbClr val="FF0000"/>
              </a:solidFill>
            </a:endParaRPr>
          </a:p>
          <a:p>
            <a:pPr algn="ctr"/>
            <a:endParaRPr lang="fr-FR" sz="2400" b="1" u="sng" dirty="0" smtClean="0">
              <a:solidFill>
                <a:srgbClr val="FF0000"/>
              </a:solidFill>
            </a:endParaRPr>
          </a:p>
          <a:p>
            <a:pPr marL="457200" indent="-457200" algn="just">
              <a:buAutoNum type="arabicPeriod"/>
            </a:pPr>
            <a:r>
              <a:rPr lang="fr-FR" sz="2400" u="sng" dirty="0" smtClean="0"/>
              <a:t>Le Budget des ventes:</a:t>
            </a:r>
          </a:p>
          <a:p>
            <a:pPr marL="457200" indent="-457200" algn="just"/>
            <a:r>
              <a:rPr lang="fr-FR" sz="2400" dirty="0" smtClean="0"/>
              <a:t>   100  x   3 500 = 350 000 DH</a:t>
            </a:r>
          </a:p>
          <a:p>
            <a:pPr marL="457200" indent="-457200" algn="just"/>
            <a:endParaRPr lang="fr-FR" sz="2400" dirty="0" smtClean="0"/>
          </a:p>
          <a:p>
            <a:pPr marL="457200" indent="-457200" algn="just"/>
            <a:endParaRPr lang="fr-FR" sz="2400" dirty="0" smtClean="0"/>
          </a:p>
          <a:p>
            <a:pPr marL="457200" indent="-457200" algn="just">
              <a:buAutoNum type="arabicPeriod" startAt="2"/>
            </a:pPr>
            <a:r>
              <a:rPr lang="fr-FR" sz="2400" u="sng" dirty="0" smtClean="0"/>
              <a:t>Le budget de production</a:t>
            </a:r>
          </a:p>
          <a:p>
            <a:pPr marL="457200" indent="-457200" algn="just"/>
            <a:r>
              <a:rPr lang="fr-FR" sz="2400" dirty="0" smtClean="0"/>
              <a:t>3500  +  1500  -  200 = 4 800 pièces</a:t>
            </a:r>
          </a:p>
          <a:p>
            <a:pPr marL="457200" indent="-457200" algn="just"/>
            <a:endParaRPr lang="fr-FR" sz="2400" dirty="0" smtClean="0"/>
          </a:p>
          <a:p>
            <a:pPr marL="457200" indent="-457200" algn="just"/>
            <a:endParaRPr lang="fr-FR" sz="2400" dirty="0" smtClean="0"/>
          </a:p>
          <a:p>
            <a:pPr marL="457200" indent="-457200" algn="just">
              <a:buAutoNum type="arabicPeriod" startAt="3"/>
            </a:pPr>
            <a:r>
              <a:rPr lang="fr-FR" sz="2400" u="sng" dirty="0" smtClean="0"/>
              <a:t>Le budget d’approvisionnement</a:t>
            </a:r>
          </a:p>
          <a:p>
            <a:pPr marL="457200" indent="-457200" algn="just">
              <a:buAutoNum type="arabicPlain" startAt="4800"/>
            </a:pPr>
            <a:r>
              <a:rPr lang="fr-FR" sz="2400" dirty="0" smtClean="0"/>
              <a:t>       x   1,5  = 7200 Kg </a:t>
            </a:r>
          </a:p>
          <a:p>
            <a:pPr marL="457200" indent="-457200" algn="just"/>
            <a:r>
              <a:rPr lang="fr-FR" sz="2400" dirty="0" smtClean="0"/>
              <a:t>7200  +  5000  - 1900 =  10 300 Kg.</a:t>
            </a:r>
          </a:p>
        </p:txBody>
      </p:sp>
      <p:pic>
        <p:nvPicPr>
          <p:cNvPr id="12"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68</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2357422" y="142853"/>
            <a:ext cx="442915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800" b="1" u="sng" dirty="0" smtClean="0">
                <a:solidFill>
                  <a:srgbClr val="002060"/>
                </a:solidFill>
              </a:rPr>
              <a:t>Cas pratiques     TD2</a:t>
            </a:r>
          </a:p>
        </p:txBody>
      </p:sp>
      <p:sp>
        <p:nvSpPr>
          <p:cNvPr id="11" name="ZoneTexte 10"/>
          <p:cNvSpPr txBox="1"/>
          <p:nvPr/>
        </p:nvSpPr>
        <p:spPr>
          <a:xfrm>
            <a:off x="285720" y="1142984"/>
            <a:ext cx="7572428" cy="5170646"/>
          </a:xfrm>
          <a:prstGeom prst="rect">
            <a:avLst/>
          </a:prstGeom>
          <a:solidFill>
            <a:schemeClr val="bg1"/>
          </a:solidFill>
        </p:spPr>
        <p:txBody>
          <a:bodyPr wrap="square" rtlCol="0">
            <a:spAutoFit/>
          </a:bodyPr>
          <a:lstStyle/>
          <a:p>
            <a:pPr algn="just"/>
            <a:r>
              <a:rPr lang="fr-FR" sz="2200" dirty="0" smtClean="0"/>
              <a:t>Les standards suivants ont été évalués par le contrôleur de gestion :</a:t>
            </a:r>
          </a:p>
          <a:p>
            <a:pPr algn="just"/>
            <a:endParaRPr lang="fr-FR" sz="2200" u="sng" dirty="0" smtClean="0"/>
          </a:p>
          <a:p>
            <a:pPr algn="just"/>
            <a:r>
              <a:rPr lang="fr-FR" sz="2200" u="sng" dirty="0" smtClean="0"/>
              <a:t>- Standard de matières premières</a:t>
            </a:r>
            <a:r>
              <a:rPr lang="fr-FR" sz="2200" dirty="0" smtClean="0"/>
              <a:t>: 0,05 kg par produit. Prix de la matière 36 DH le kg. </a:t>
            </a:r>
          </a:p>
          <a:p>
            <a:pPr algn="just"/>
            <a:endParaRPr lang="fr-FR" sz="2200" u="sng" dirty="0" smtClean="0"/>
          </a:p>
          <a:p>
            <a:pPr algn="just"/>
            <a:r>
              <a:rPr lang="fr-FR" sz="2200" u="sng" dirty="0" smtClean="0"/>
              <a:t>- Standard de travail direct</a:t>
            </a:r>
            <a:r>
              <a:rPr lang="fr-FR" sz="2200" dirty="0" smtClean="0"/>
              <a:t> : Pour une production annuelle de 2.880.000 unités, 1.600 heures sont nécessaires. Le prix de l’heure, charges sociales incluses, est évalué à 93 DH. </a:t>
            </a:r>
          </a:p>
          <a:p>
            <a:pPr algn="just"/>
            <a:endParaRPr lang="fr-FR" sz="2200" u="sng" dirty="0" smtClean="0"/>
          </a:p>
          <a:p>
            <a:pPr algn="just"/>
            <a:r>
              <a:rPr lang="fr-FR" sz="2200" u="sng" dirty="0" smtClean="0"/>
              <a:t>- Standard de charges indirectes annuelles </a:t>
            </a:r>
            <a:r>
              <a:rPr lang="fr-FR" sz="2200" dirty="0" smtClean="0"/>
              <a:t>: </a:t>
            </a:r>
          </a:p>
          <a:p>
            <a:pPr marL="0" lvl="1" algn="just"/>
            <a:r>
              <a:rPr lang="fr-FR" sz="2200" dirty="0" smtClean="0"/>
              <a:t>Le coût variable de l’atelier est évalué à 270,00 DH de l’heure pour 1600 h.  </a:t>
            </a:r>
          </a:p>
          <a:p>
            <a:pPr algn="just"/>
            <a:endParaRPr lang="fr-FR" sz="2200" u="sng" dirty="0" smtClean="0"/>
          </a:p>
          <a:p>
            <a:pPr algn="just"/>
            <a:r>
              <a:rPr lang="fr-FR" sz="2200" b="1" u="sng" dirty="0" smtClean="0">
                <a:solidFill>
                  <a:srgbClr val="FF0000"/>
                </a:solidFill>
              </a:rPr>
              <a:t>Travail à faire:</a:t>
            </a:r>
          </a:p>
          <a:p>
            <a:pPr algn="just"/>
            <a:r>
              <a:rPr lang="fr-FR" sz="2200" dirty="0" smtClean="0"/>
              <a:t>Calculer le coût standard unitaire du produit final.</a:t>
            </a:r>
            <a:endParaRPr lang="fr-FR" sz="2200" dirty="0"/>
          </a:p>
        </p:txBody>
      </p:sp>
      <p:pic>
        <p:nvPicPr>
          <p:cNvPr id="12"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69</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2357422" y="142853"/>
            <a:ext cx="442915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800" b="1" u="sng" dirty="0" smtClean="0">
                <a:solidFill>
                  <a:srgbClr val="002060"/>
                </a:solidFill>
              </a:rPr>
              <a:t>Cas pratiques     TD2</a:t>
            </a:r>
          </a:p>
        </p:txBody>
      </p:sp>
      <p:sp>
        <p:nvSpPr>
          <p:cNvPr id="11" name="ZoneTexte 10"/>
          <p:cNvSpPr txBox="1"/>
          <p:nvPr/>
        </p:nvSpPr>
        <p:spPr>
          <a:xfrm>
            <a:off x="285720" y="1142984"/>
            <a:ext cx="7572428" cy="1785104"/>
          </a:xfrm>
          <a:prstGeom prst="rect">
            <a:avLst/>
          </a:prstGeom>
          <a:solidFill>
            <a:schemeClr val="bg1"/>
          </a:solidFill>
        </p:spPr>
        <p:txBody>
          <a:bodyPr wrap="square" rtlCol="0">
            <a:spAutoFit/>
          </a:bodyPr>
          <a:lstStyle/>
          <a:p>
            <a:pPr algn="ctr"/>
            <a:r>
              <a:rPr lang="fr-FR" sz="2200" b="1" u="sng" dirty="0" smtClean="0">
                <a:solidFill>
                  <a:srgbClr val="FF0000"/>
                </a:solidFill>
              </a:rPr>
              <a:t>Corrigé 2</a:t>
            </a:r>
          </a:p>
          <a:p>
            <a:pPr algn="just"/>
            <a:endParaRPr lang="fr-FR" sz="2200" b="1" u="sng" dirty="0" smtClean="0">
              <a:solidFill>
                <a:srgbClr val="FF0000"/>
              </a:solidFill>
            </a:endParaRPr>
          </a:p>
          <a:p>
            <a:pPr algn="just"/>
            <a:endParaRPr lang="fr-FR" sz="2200" b="1" u="sng" dirty="0" smtClean="0">
              <a:solidFill>
                <a:srgbClr val="FF0000"/>
              </a:solidFill>
            </a:endParaRPr>
          </a:p>
          <a:p>
            <a:pPr algn="just"/>
            <a:endParaRPr lang="fr-FR" sz="2200" dirty="0" smtClean="0"/>
          </a:p>
          <a:p>
            <a:pPr algn="just"/>
            <a:endParaRPr lang="fr-FR" sz="2200" dirty="0"/>
          </a:p>
        </p:txBody>
      </p:sp>
      <p:sp>
        <p:nvSpPr>
          <p:cNvPr id="12" name="Text Box 4"/>
          <p:cNvSpPr txBox="1">
            <a:spLocks noChangeArrowheads="1"/>
          </p:cNvSpPr>
          <p:nvPr/>
        </p:nvSpPr>
        <p:spPr bwMode="auto">
          <a:xfrm>
            <a:off x="500034" y="1928802"/>
            <a:ext cx="7572428" cy="3816429"/>
          </a:xfrm>
          <a:prstGeom prst="rect">
            <a:avLst/>
          </a:prstGeom>
          <a:solidFill>
            <a:schemeClr val="bg1"/>
          </a:solidFill>
          <a:ln w="9525">
            <a:noFill/>
            <a:miter lim="800000"/>
            <a:headEnd/>
            <a:tailEnd/>
          </a:ln>
          <a:effectLst/>
        </p:spPr>
        <p:txBody>
          <a:bodyPr wrap="square">
            <a:spAutoFit/>
          </a:bodyPr>
          <a:lstStyle/>
          <a:p>
            <a:pPr marL="342900" indent="-342900"/>
            <a:r>
              <a:rPr lang="fr-FR" sz="2200" dirty="0"/>
              <a:t>Le coût standard </a:t>
            </a:r>
            <a:r>
              <a:rPr lang="fr-FR" sz="2200" dirty="0" smtClean="0"/>
              <a:t>unitaire du </a:t>
            </a:r>
            <a:r>
              <a:rPr lang="fr-FR" sz="2200" dirty="0"/>
              <a:t>produit final : </a:t>
            </a:r>
          </a:p>
          <a:p>
            <a:pPr marL="342900" indent="-342900"/>
            <a:endParaRPr lang="fr-FR" sz="2200" dirty="0"/>
          </a:p>
          <a:p>
            <a:pPr marL="342900" indent="-342900"/>
            <a:r>
              <a:rPr lang="fr-FR" sz="2200" dirty="0"/>
              <a:t>Coût matières </a:t>
            </a:r>
            <a:r>
              <a:rPr lang="fr-FR" sz="2200" dirty="0" smtClean="0"/>
              <a:t>………………………... </a:t>
            </a:r>
            <a:r>
              <a:rPr lang="fr-FR" sz="2200" dirty="0"/>
              <a:t>0,05 x 36      = 1,800 DH</a:t>
            </a:r>
          </a:p>
          <a:p>
            <a:pPr marL="342900" indent="-342900"/>
            <a:r>
              <a:rPr lang="fr-FR" sz="2200" dirty="0"/>
              <a:t> </a:t>
            </a:r>
          </a:p>
          <a:p>
            <a:pPr marL="342900" indent="-342900"/>
            <a:r>
              <a:rPr lang="fr-FR" sz="2200" dirty="0"/>
              <a:t>Coût du travail direct </a:t>
            </a:r>
            <a:r>
              <a:rPr lang="fr-FR" sz="2200" dirty="0" smtClean="0"/>
              <a:t>……. </a:t>
            </a:r>
            <a:r>
              <a:rPr lang="fr-FR" sz="2200" dirty="0"/>
              <a:t>93 x 1.600 / 2.880.000     = 0,052 DH</a:t>
            </a:r>
          </a:p>
          <a:p>
            <a:pPr marL="342900" indent="-342900"/>
            <a:endParaRPr lang="fr-FR" sz="2200" dirty="0"/>
          </a:p>
          <a:p>
            <a:pPr marL="342900" indent="-342900"/>
            <a:r>
              <a:rPr lang="fr-FR" sz="2200" dirty="0"/>
              <a:t>Coûts variables </a:t>
            </a:r>
            <a:r>
              <a:rPr lang="fr-FR" sz="2200" dirty="0" smtClean="0"/>
              <a:t>indirects…270,00 x 1.600 </a:t>
            </a:r>
            <a:r>
              <a:rPr lang="fr-FR" sz="2200" dirty="0"/>
              <a:t>/ 2.880.000 </a:t>
            </a:r>
            <a:r>
              <a:rPr lang="fr-FR" sz="2200" dirty="0" smtClean="0"/>
              <a:t>= </a:t>
            </a:r>
            <a:r>
              <a:rPr lang="fr-FR" sz="2200" dirty="0"/>
              <a:t>0,150 DH</a:t>
            </a:r>
          </a:p>
          <a:p>
            <a:pPr marL="342900" indent="-342900"/>
            <a:endParaRPr lang="fr-FR" sz="2200" dirty="0"/>
          </a:p>
          <a:p>
            <a:pPr marL="342900" indent="-342900"/>
            <a:endParaRPr lang="fr-FR" sz="2200" dirty="0"/>
          </a:p>
          <a:p>
            <a:pPr marL="342900" indent="-342900"/>
            <a:endParaRPr lang="fr-FR" sz="2200" dirty="0"/>
          </a:p>
          <a:p>
            <a:pPr marL="342900" indent="-342900"/>
            <a:r>
              <a:rPr lang="fr-FR" sz="2200" b="1" dirty="0"/>
              <a:t>Coût standard</a:t>
            </a:r>
            <a:r>
              <a:rPr lang="fr-FR" sz="2200" dirty="0"/>
              <a:t> </a:t>
            </a:r>
            <a:r>
              <a:rPr lang="fr-FR" sz="2200" dirty="0" smtClean="0"/>
              <a:t>………………………………        </a:t>
            </a:r>
            <a:r>
              <a:rPr lang="fr-FR" sz="2200" dirty="0"/>
              <a:t>=  </a:t>
            </a:r>
            <a:r>
              <a:rPr lang="fr-FR" sz="2200" b="1" dirty="0" smtClean="0"/>
              <a:t>2,01 DH</a:t>
            </a:r>
            <a:endParaRPr lang="fr-FR" sz="2200" b="1" dirty="0"/>
          </a:p>
        </p:txBody>
      </p:sp>
      <p:pic>
        <p:nvPicPr>
          <p:cNvPr id="13"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49" name="ZoneTexte 48"/>
          <p:cNvSpPr txBox="1"/>
          <p:nvPr/>
        </p:nvSpPr>
        <p:spPr>
          <a:xfrm>
            <a:off x="2428860" y="714356"/>
            <a:ext cx="3714776"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1. Définition des notions</a:t>
            </a:r>
          </a:p>
        </p:txBody>
      </p:sp>
      <p:sp>
        <p:nvSpPr>
          <p:cNvPr id="5" name="Rectangle 3"/>
          <p:cNvSpPr txBox="1">
            <a:spLocks noChangeArrowheads="1"/>
          </p:cNvSpPr>
          <p:nvPr/>
        </p:nvSpPr>
        <p:spPr>
          <a:xfrm>
            <a:off x="285720" y="1214422"/>
            <a:ext cx="7715304" cy="2143140"/>
          </a:xfrm>
          <a:prstGeom prst="rect">
            <a:avLst/>
          </a:prstGeom>
        </p:spPr>
        <p:txBody>
          <a:bodyPr vert="horz">
            <a:noAutofit/>
          </a:bodyPr>
          <a:lstStyle/>
          <a:p>
            <a:pPr marL="0" marR="0" lvl="0" indent="0" algn="just" defTabSz="914400" rtl="0" eaLnBrk="1" fontAlgn="auto" latinLnBrk="0" hangingPunct="1">
              <a:lnSpc>
                <a:spcPct val="100000"/>
              </a:lnSpc>
              <a:spcBef>
                <a:spcPts val="600"/>
              </a:spcBef>
              <a:spcAft>
                <a:spcPts val="0"/>
              </a:spcAft>
              <a:buClr>
                <a:schemeClr val="tx2"/>
              </a:buClr>
              <a:buSzTx/>
              <a:buFont typeface="Wingdings" pitchFamily="2" charset="2"/>
              <a:buChar char="ü"/>
              <a:tabLst/>
              <a:defRPr/>
            </a:pPr>
            <a:r>
              <a:rPr kumimoji="0" lang="fr-FR" sz="2600" b="0" i="0" u="none" strike="noStrike" kern="1200" cap="none" spc="0" normalizeH="0" baseline="0" noProof="0" dirty="0" smtClean="0">
                <a:ln>
                  <a:noFill/>
                </a:ln>
                <a:solidFill>
                  <a:schemeClr val="tx1"/>
                </a:solidFill>
                <a:effectLst/>
                <a:uLnTx/>
                <a:uFillTx/>
                <a:latin typeface="+mn-lt"/>
                <a:ea typeface="+mn-ea"/>
                <a:cs typeface="+mn-cs"/>
              </a:rPr>
              <a:t> Au différents niveaux de gestion correspondent trois types de contrôle :</a:t>
            </a:r>
          </a:p>
          <a:p>
            <a:pPr marL="869950" marR="0" lvl="1" indent="-228600" algn="just" defTabSz="914400" rtl="0" eaLnBrk="1" fontAlgn="auto" latinLnBrk="0" hangingPunct="1">
              <a:lnSpc>
                <a:spcPct val="100000"/>
              </a:lnSpc>
              <a:spcBef>
                <a:spcPts val="500"/>
              </a:spcBef>
              <a:spcAft>
                <a:spcPts val="0"/>
              </a:spcAft>
              <a:buClr>
                <a:schemeClr val="accent4"/>
              </a:buClr>
              <a:buSzTx/>
              <a:tabLst/>
              <a:defRPr/>
            </a:pPr>
            <a:r>
              <a:rPr lang="fr-FR" sz="2600" b="1" i="1" dirty="0" smtClean="0">
                <a:solidFill>
                  <a:schemeClr val="tx1">
                    <a:tint val="85000"/>
                  </a:schemeClr>
                </a:solidFill>
              </a:rPr>
              <a:t>C</a:t>
            </a:r>
            <a:r>
              <a:rPr kumimoji="0" lang="fr-FR" sz="2600" b="1" i="1" u="none" strike="noStrike" kern="1200" cap="none" spc="0" normalizeH="0" baseline="0" noProof="0" dirty="0" err="1" smtClean="0">
                <a:ln>
                  <a:noFill/>
                </a:ln>
                <a:solidFill>
                  <a:schemeClr val="tx1">
                    <a:tint val="85000"/>
                  </a:schemeClr>
                </a:solidFill>
                <a:effectLst/>
                <a:uLnTx/>
                <a:uFillTx/>
                <a:latin typeface="+mn-lt"/>
                <a:ea typeface="+mn-ea"/>
                <a:cs typeface="+mn-cs"/>
              </a:rPr>
              <a:t>ontrôle</a:t>
            </a:r>
            <a:r>
              <a:rPr kumimoji="0" lang="fr-FR" sz="2600" b="1" i="1" u="none" strike="noStrike" kern="1200" cap="none" spc="0" normalizeH="0" baseline="0" noProof="0" dirty="0" smtClean="0">
                <a:ln>
                  <a:noFill/>
                </a:ln>
                <a:solidFill>
                  <a:schemeClr val="tx1">
                    <a:tint val="85000"/>
                  </a:schemeClr>
                </a:solidFill>
                <a:effectLst/>
                <a:uLnTx/>
                <a:uFillTx/>
                <a:latin typeface="+mn-lt"/>
                <a:ea typeface="+mn-ea"/>
                <a:cs typeface="+mn-cs"/>
              </a:rPr>
              <a:t> stratégique</a:t>
            </a:r>
            <a:r>
              <a:rPr kumimoji="0" lang="fr-FR" sz="2600" b="1" i="0" u="none" strike="noStrike" kern="1200" cap="none" spc="0" normalizeH="0" baseline="0" noProof="0" dirty="0" smtClean="0">
                <a:ln>
                  <a:noFill/>
                </a:ln>
                <a:solidFill>
                  <a:schemeClr val="tx1">
                    <a:tint val="85000"/>
                  </a:schemeClr>
                </a:solidFill>
                <a:effectLst/>
                <a:uLnTx/>
                <a:uFillTx/>
                <a:latin typeface="+mn-lt"/>
                <a:ea typeface="+mn-ea"/>
                <a:cs typeface="+mn-cs"/>
              </a:rPr>
              <a:t>, </a:t>
            </a:r>
            <a:r>
              <a:rPr lang="fr-FR" sz="2600" b="1" i="1" dirty="0" smtClean="0">
                <a:solidFill>
                  <a:schemeClr val="tx1">
                    <a:tint val="85000"/>
                  </a:schemeClr>
                </a:solidFill>
              </a:rPr>
              <a:t>C</a:t>
            </a:r>
            <a:r>
              <a:rPr kumimoji="0" lang="fr-FR" sz="2600" b="1" i="1" u="none" strike="noStrike" kern="1200" cap="none" spc="0" normalizeH="0" baseline="0" noProof="0" dirty="0" err="1" smtClean="0">
                <a:ln>
                  <a:noFill/>
                </a:ln>
                <a:solidFill>
                  <a:schemeClr val="tx1">
                    <a:tint val="85000"/>
                  </a:schemeClr>
                </a:solidFill>
                <a:effectLst/>
                <a:uLnTx/>
                <a:uFillTx/>
                <a:latin typeface="+mn-lt"/>
                <a:ea typeface="+mn-ea"/>
                <a:cs typeface="+mn-cs"/>
              </a:rPr>
              <a:t>ontrôle</a:t>
            </a:r>
            <a:r>
              <a:rPr kumimoji="0" lang="fr-FR" sz="2600" b="1" i="1" u="none" strike="noStrike" kern="1200" cap="none" spc="0" normalizeH="0" baseline="0" noProof="0" dirty="0" smtClean="0">
                <a:ln>
                  <a:noFill/>
                </a:ln>
                <a:solidFill>
                  <a:schemeClr val="tx1">
                    <a:tint val="85000"/>
                  </a:schemeClr>
                </a:solidFill>
                <a:effectLst/>
                <a:uLnTx/>
                <a:uFillTx/>
                <a:latin typeface="+mn-lt"/>
                <a:ea typeface="+mn-ea"/>
                <a:cs typeface="+mn-cs"/>
              </a:rPr>
              <a:t> de gestion et </a:t>
            </a:r>
            <a:r>
              <a:rPr lang="fr-FR" sz="2600" b="1" i="1" dirty="0" smtClean="0">
                <a:solidFill>
                  <a:schemeClr val="tx1">
                    <a:tint val="85000"/>
                  </a:schemeClr>
                </a:solidFill>
              </a:rPr>
              <a:t>Co</a:t>
            </a:r>
            <a:r>
              <a:rPr kumimoji="0" lang="fr-FR" sz="2600" b="1" i="1" u="none" strike="noStrike" kern="1200" cap="none" spc="0" normalizeH="0" baseline="0" noProof="0" dirty="0" err="1" smtClean="0">
                <a:ln>
                  <a:noFill/>
                </a:ln>
                <a:solidFill>
                  <a:schemeClr val="tx1">
                    <a:tint val="85000"/>
                  </a:schemeClr>
                </a:solidFill>
                <a:effectLst/>
                <a:uLnTx/>
                <a:uFillTx/>
                <a:latin typeface="+mn-lt"/>
                <a:ea typeface="+mn-ea"/>
                <a:cs typeface="+mn-cs"/>
              </a:rPr>
              <a:t>ntrôle</a:t>
            </a:r>
            <a:r>
              <a:rPr kumimoji="0" lang="fr-FR" sz="2600" b="1" i="1" u="none" strike="noStrike" kern="1200" cap="none" spc="0" normalizeH="0" baseline="0" noProof="0" dirty="0" smtClean="0">
                <a:ln>
                  <a:noFill/>
                </a:ln>
                <a:solidFill>
                  <a:schemeClr val="tx1">
                    <a:tint val="85000"/>
                  </a:schemeClr>
                </a:solidFill>
                <a:effectLst/>
                <a:uLnTx/>
                <a:uFillTx/>
                <a:latin typeface="+mn-lt"/>
                <a:ea typeface="+mn-ea"/>
                <a:cs typeface="+mn-cs"/>
              </a:rPr>
              <a:t> opérationnel</a:t>
            </a:r>
            <a:r>
              <a:rPr kumimoji="0" lang="fr-FR" sz="2600" b="1" i="0" u="none" strike="noStrike" kern="1200" cap="none" spc="0" normalizeH="0" baseline="0" noProof="0" dirty="0" smtClean="0">
                <a:ln>
                  <a:noFill/>
                </a:ln>
                <a:solidFill>
                  <a:schemeClr val="tx1">
                    <a:tint val="85000"/>
                  </a:schemeClr>
                </a:solidFill>
                <a:effectLst/>
                <a:uLnTx/>
                <a:uFillTx/>
                <a:latin typeface="+mn-lt"/>
                <a:ea typeface="+mn-ea"/>
                <a:cs typeface="+mn-cs"/>
              </a:rPr>
              <a:t>.</a:t>
            </a:r>
          </a:p>
          <a:p>
            <a:pPr marL="0" marR="0" lvl="0" indent="0" algn="just" defTabSz="914400" rtl="0" eaLnBrk="1" fontAlgn="auto" latinLnBrk="0" hangingPunct="1">
              <a:lnSpc>
                <a:spcPct val="100000"/>
              </a:lnSpc>
              <a:spcBef>
                <a:spcPts val="600"/>
              </a:spcBef>
              <a:spcAft>
                <a:spcPts val="0"/>
              </a:spcAft>
              <a:buClr>
                <a:schemeClr val="tx2"/>
              </a:buClr>
              <a:buSzTx/>
              <a:tabLst/>
              <a:defRPr/>
            </a:pPr>
            <a:r>
              <a:rPr kumimoji="0" lang="fr-FR" sz="2600" b="0" i="0" u="none" strike="noStrike" kern="1200" cap="none" spc="0" normalizeH="0" baseline="0" noProof="0" dirty="0" smtClean="0">
                <a:ln>
                  <a:noFill/>
                </a:ln>
                <a:solidFill>
                  <a:schemeClr val="tx1"/>
                </a:solidFill>
                <a:effectLst/>
                <a:uLnTx/>
                <a:uFillTx/>
                <a:latin typeface="+mn-lt"/>
                <a:ea typeface="+mn-ea"/>
                <a:cs typeface="+mn-cs"/>
              </a:rPr>
              <a:t>           Position privilégiée du contrôle de gestion : Rôle d’interface entre la planification stratégique et le contrôle opérationnel.</a:t>
            </a: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pitchFamily="2" charset="2"/>
              <a:buNone/>
              <a:tabLst/>
              <a:defRPr/>
            </a:pPr>
            <a:endParaRPr kumimoji="0" lang="fr-F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Flèche droite 5"/>
          <p:cNvSpPr/>
          <p:nvPr/>
        </p:nvSpPr>
        <p:spPr>
          <a:xfrm>
            <a:off x="428596" y="3071810"/>
            <a:ext cx="642942"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Group 39"/>
          <p:cNvGraphicFramePr>
            <a:graphicFrameLocks noGrp="1"/>
          </p:cNvGraphicFramePr>
          <p:nvPr>
            <p:ph sz="half" idx="4294967295"/>
          </p:nvPr>
        </p:nvGraphicFramePr>
        <p:xfrm>
          <a:off x="357158" y="4214818"/>
          <a:ext cx="7561262" cy="2381250"/>
        </p:xfrm>
        <a:graphic>
          <a:graphicData uri="http://schemas.openxmlformats.org/drawingml/2006/table">
            <a:tbl>
              <a:tblPr/>
              <a:tblGrid>
                <a:gridCol w="3744912"/>
                <a:gridCol w="3816350"/>
              </a:tblGrid>
              <a:tr h="5397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200" b="0" i="0" u="none" strike="noStrike" cap="none" normalizeH="0" baseline="0" dirty="0" smtClean="0">
                          <a:ln>
                            <a:noFill/>
                          </a:ln>
                          <a:solidFill>
                            <a:schemeClr val="tx1"/>
                          </a:solidFill>
                          <a:effectLst/>
                          <a:latin typeface="Arial" charset="0"/>
                          <a:cs typeface="Arial" charset="0"/>
                        </a:rPr>
                        <a:t>3 niveaux dans le processus de décision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200" b="0" i="0" u="none" strike="noStrike" cap="none" normalizeH="0" baseline="0" smtClean="0">
                          <a:ln>
                            <a:noFill/>
                          </a:ln>
                          <a:solidFill>
                            <a:schemeClr val="tx1"/>
                          </a:solidFill>
                          <a:effectLst/>
                          <a:latin typeface="Arial" charset="0"/>
                          <a:cs typeface="Arial" charset="0"/>
                        </a:rPr>
                        <a:t>3 niveaux de contrôle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97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200" b="0" i="0" u="none" strike="noStrike" cap="none" normalizeH="0" baseline="0" dirty="0" smtClean="0">
                          <a:ln>
                            <a:noFill/>
                          </a:ln>
                          <a:solidFill>
                            <a:schemeClr val="tx1"/>
                          </a:solidFill>
                          <a:effectLst/>
                          <a:latin typeface="Arial" charset="0"/>
                          <a:cs typeface="Arial" charset="0"/>
                        </a:rPr>
                        <a:t>Niveau stratégique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200" b="0" i="0" u="none" strike="noStrike" cap="none" normalizeH="0" baseline="0" smtClean="0">
                          <a:ln>
                            <a:noFill/>
                          </a:ln>
                          <a:solidFill>
                            <a:schemeClr val="tx1"/>
                          </a:solidFill>
                          <a:effectLst/>
                          <a:latin typeface="Arial" charset="0"/>
                          <a:cs typeface="Arial" charset="0"/>
                        </a:rPr>
                        <a:t>Contrôle stratégique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97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200" b="0" i="0" u="none" strike="noStrike" cap="none" normalizeH="0" baseline="0" smtClean="0">
                          <a:ln>
                            <a:noFill/>
                          </a:ln>
                          <a:solidFill>
                            <a:schemeClr val="tx1"/>
                          </a:solidFill>
                          <a:effectLst/>
                          <a:latin typeface="Arial" charset="0"/>
                          <a:cs typeface="Arial" charset="0"/>
                        </a:rPr>
                        <a:t>Niveau tactique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200" b="0" i="0" u="none" strike="noStrike" cap="none" normalizeH="0" baseline="0" smtClean="0">
                          <a:ln>
                            <a:noFill/>
                          </a:ln>
                          <a:solidFill>
                            <a:schemeClr val="tx1"/>
                          </a:solidFill>
                          <a:effectLst/>
                          <a:latin typeface="Arial" charset="0"/>
                          <a:cs typeface="Arial" charset="0"/>
                        </a:rPr>
                        <a:t>Contrôle de gestion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3975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200" b="0" i="0" u="none" strike="noStrike" cap="none" normalizeH="0" baseline="0" smtClean="0">
                          <a:ln>
                            <a:noFill/>
                          </a:ln>
                          <a:solidFill>
                            <a:schemeClr val="tx1"/>
                          </a:solidFill>
                          <a:effectLst/>
                          <a:latin typeface="Arial" charset="0"/>
                          <a:cs typeface="Arial" charset="0"/>
                        </a:rPr>
                        <a:t>Niveau opérationnel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fr-FR" sz="2200" b="0" i="0" u="none" strike="noStrike" cap="none" normalizeH="0" baseline="0" dirty="0" smtClean="0">
                          <a:ln>
                            <a:noFill/>
                          </a:ln>
                          <a:solidFill>
                            <a:schemeClr val="tx1"/>
                          </a:solidFill>
                          <a:effectLst/>
                          <a:latin typeface="Arial" charset="0"/>
                          <a:cs typeface="Arial" charset="0"/>
                        </a:rPr>
                        <a:t>Contrôle opérationnel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Espace réservé de la date 7"/>
          <p:cNvSpPr>
            <a:spLocks noGrp="1"/>
          </p:cNvSpPr>
          <p:nvPr>
            <p:ph type="dt" sz="half" idx="10"/>
          </p:nvPr>
        </p:nvSpPr>
        <p:spPr/>
        <p:txBody>
          <a:bodyPr/>
          <a:lstStyle/>
          <a:p>
            <a:fld id="{A3EACF65-A0F0-4810-9481-B7938D024A27}" type="datetime1">
              <a:rPr lang="fr-FR" smtClean="0"/>
              <a:pPr/>
              <a:t>18/03/2020</a:t>
            </a:fld>
            <a:endParaRPr lang="fr-FR"/>
          </a:p>
        </p:txBody>
      </p:sp>
      <p:sp>
        <p:nvSpPr>
          <p:cNvPr id="11" name="Espace réservé du numéro de diapositive 10"/>
          <p:cNvSpPr>
            <a:spLocks noGrp="1"/>
          </p:cNvSpPr>
          <p:nvPr>
            <p:ph type="sldNum" sz="quarter" idx="12"/>
          </p:nvPr>
        </p:nvSpPr>
        <p:spPr/>
        <p:txBody>
          <a:bodyPr/>
          <a:lstStyle/>
          <a:p>
            <a:fld id="{15DD9D23-6D44-4FAA-A330-2237862EF4A5}" type="slidenum">
              <a:rPr lang="fr-FR" smtClean="0"/>
              <a:pPr/>
              <a:t>7</a:t>
            </a:fld>
            <a:endParaRPr lang="fr-FR"/>
          </a:p>
        </p:txBody>
      </p:sp>
      <p:sp>
        <p:nvSpPr>
          <p:cNvPr id="12" name="Espace réservé du pied de page 11"/>
          <p:cNvSpPr>
            <a:spLocks noGrp="1"/>
          </p:cNvSpPr>
          <p:nvPr>
            <p:ph type="ftr" sz="quarter" idx="11"/>
          </p:nvPr>
        </p:nvSpPr>
        <p:spPr/>
        <p:txBody>
          <a:bodyPr/>
          <a:lstStyle/>
          <a:p>
            <a:r>
              <a:rPr lang="fr-FR" smtClean="0"/>
              <a:t>Année universitaire 2019-2020</a:t>
            </a:r>
            <a:endParaRPr lang="fr-F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70</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2357422" y="142853"/>
            <a:ext cx="442915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800" b="1" u="sng" dirty="0" smtClean="0">
                <a:solidFill>
                  <a:srgbClr val="002060"/>
                </a:solidFill>
              </a:rPr>
              <a:t>Cas pratiques     TD3</a:t>
            </a:r>
          </a:p>
        </p:txBody>
      </p:sp>
      <p:sp>
        <p:nvSpPr>
          <p:cNvPr id="11" name="ZoneTexte 10"/>
          <p:cNvSpPr txBox="1"/>
          <p:nvPr/>
        </p:nvSpPr>
        <p:spPr>
          <a:xfrm>
            <a:off x="71438" y="1064130"/>
            <a:ext cx="8929718" cy="5793894"/>
          </a:xfrm>
          <a:prstGeom prst="rect">
            <a:avLst/>
          </a:prstGeom>
          <a:solidFill>
            <a:schemeClr val="bg1"/>
          </a:solidFill>
        </p:spPr>
        <p:txBody>
          <a:bodyPr wrap="square" rtlCol="0">
            <a:spAutoFit/>
          </a:bodyPr>
          <a:lstStyle/>
          <a:p>
            <a:pPr algn="just"/>
            <a:r>
              <a:rPr lang="fr-FR" sz="1950" dirty="0" smtClean="0"/>
              <a:t>Une société de menuiserie fabrique entre autres des </a:t>
            </a:r>
            <a:r>
              <a:rPr lang="fr-FR" sz="1950" b="1" dirty="0" smtClean="0"/>
              <a:t>chaises cannées en série</a:t>
            </a:r>
            <a:endParaRPr lang="fr-FR" sz="1950" dirty="0" smtClean="0"/>
          </a:p>
          <a:p>
            <a:pPr algn="just">
              <a:buFont typeface="Arial" pitchFamily="34" charset="0"/>
              <a:buChar char="•"/>
            </a:pPr>
            <a:r>
              <a:rPr lang="fr-FR" sz="1950" dirty="0" smtClean="0"/>
              <a:t>L’activité normale d’un mois est de </a:t>
            </a:r>
            <a:r>
              <a:rPr lang="fr-FR" sz="1950" b="1" dirty="0" smtClean="0"/>
              <a:t>1 500 heures </a:t>
            </a:r>
            <a:r>
              <a:rPr lang="fr-FR" sz="1950" dirty="0" smtClean="0"/>
              <a:t>de main d’œuvre directe (ce qui correspond normalement à une production de </a:t>
            </a:r>
            <a:r>
              <a:rPr lang="fr-FR" sz="1950" b="1" dirty="0" smtClean="0"/>
              <a:t>1 200 chaises</a:t>
            </a:r>
            <a:endParaRPr lang="fr-FR" sz="1950" dirty="0" smtClean="0"/>
          </a:p>
          <a:p>
            <a:pPr algn="just">
              <a:buFont typeface="Arial" pitchFamily="34" charset="0"/>
              <a:buChar char="•"/>
            </a:pPr>
            <a:r>
              <a:rPr lang="fr-FR" sz="1950" b="1" dirty="0" smtClean="0"/>
              <a:t>Un mètre cube</a:t>
            </a:r>
            <a:r>
              <a:rPr lang="fr-FR" sz="1950" dirty="0" smtClean="0"/>
              <a:t> de hêtre permet la fabrication de </a:t>
            </a:r>
            <a:r>
              <a:rPr lang="fr-FR" sz="1950" b="1" dirty="0" smtClean="0"/>
              <a:t>250 chaises</a:t>
            </a:r>
            <a:r>
              <a:rPr lang="fr-FR" sz="1950" dirty="0" smtClean="0"/>
              <a:t> et coûte </a:t>
            </a:r>
            <a:r>
              <a:rPr lang="fr-FR" sz="1950" b="1" dirty="0" smtClean="0"/>
              <a:t>200 000 DH</a:t>
            </a:r>
            <a:endParaRPr lang="fr-FR" sz="1950" dirty="0" smtClean="0"/>
          </a:p>
          <a:p>
            <a:pPr algn="just">
              <a:buFont typeface="Arial" pitchFamily="34" charset="0"/>
              <a:buChar char="•"/>
            </a:pPr>
            <a:r>
              <a:rPr lang="fr-FR" sz="1950" dirty="0" smtClean="0"/>
              <a:t>Les fournitures diverses coûtent normalement </a:t>
            </a:r>
            <a:r>
              <a:rPr lang="fr-FR" sz="1950" b="1" dirty="0" smtClean="0"/>
              <a:t>75 000 DH</a:t>
            </a:r>
            <a:r>
              <a:rPr lang="fr-FR" sz="1950" dirty="0" smtClean="0"/>
              <a:t> par série de </a:t>
            </a:r>
            <a:r>
              <a:rPr lang="fr-FR" sz="1950" b="1" dirty="0" smtClean="0"/>
              <a:t>100 chaises.</a:t>
            </a:r>
          </a:p>
          <a:p>
            <a:pPr algn="just">
              <a:buFont typeface="Arial" pitchFamily="34" charset="0"/>
              <a:buChar char="•"/>
            </a:pPr>
            <a:r>
              <a:rPr lang="fr-FR" sz="1950" dirty="0" smtClean="0"/>
              <a:t>Le coût de l’heure de main d’œuvre directe est de </a:t>
            </a:r>
            <a:r>
              <a:rPr lang="fr-FR" sz="1950" b="1" dirty="0" smtClean="0"/>
              <a:t>420 DH</a:t>
            </a:r>
            <a:endParaRPr lang="fr-FR" sz="1950" dirty="0" smtClean="0"/>
          </a:p>
          <a:p>
            <a:pPr algn="just">
              <a:buFont typeface="Arial" pitchFamily="34" charset="0"/>
              <a:buChar char="•"/>
            </a:pPr>
            <a:r>
              <a:rPr lang="fr-FR" sz="1950" dirty="0" smtClean="0"/>
              <a:t>Les charges indirectes annuelles de l’atelier se décomposent en </a:t>
            </a:r>
            <a:r>
              <a:rPr lang="fr-FR" sz="1950" b="1" dirty="0" smtClean="0"/>
              <a:t>5 000 </a:t>
            </a:r>
            <a:r>
              <a:rPr lang="fr-FR" sz="1950" b="1" dirty="0" err="1" smtClean="0"/>
              <a:t>000</a:t>
            </a:r>
            <a:r>
              <a:rPr lang="fr-FR" sz="1950" b="1" dirty="0" smtClean="0"/>
              <a:t> DH </a:t>
            </a:r>
            <a:r>
              <a:rPr lang="fr-FR" sz="1950" dirty="0" smtClean="0"/>
              <a:t> de charges fixes et </a:t>
            </a:r>
            <a:r>
              <a:rPr lang="fr-FR" sz="1950" b="1" dirty="0" smtClean="0"/>
              <a:t>5 600 000 DH </a:t>
            </a:r>
            <a:r>
              <a:rPr lang="fr-FR" sz="1950" dirty="0" smtClean="0"/>
              <a:t>de charges variables (l’unité d’œuvre est l’heure de MOD)</a:t>
            </a:r>
          </a:p>
          <a:p>
            <a:pPr algn="just"/>
            <a:r>
              <a:rPr lang="fr-FR" sz="1950" dirty="0" smtClean="0"/>
              <a:t> </a:t>
            </a:r>
          </a:p>
          <a:p>
            <a:pPr algn="just"/>
            <a:r>
              <a:rPr lang="fr-FR" sz="1950" b="1" dirty="0" smtClean="0"/>
              <a:t>Réalisation du mois de mars N</a:t>
            </a:r>
            <a:endParaRPr lang="fr-FR" sz="1950" dirty="0" smtClean="0"/>
          </a:p>
          <a:p>
            <a:pPr algn="just">
              <a:buFont typeface="Arial" pitchFamily="34" charset="0"/>
              <a:buChar char="•"/>
            </a:pPr>
            <a:r>
              <a:rPr lang="fr-FR" sz="1950" dirty="0" smtClean="0"/>
              <a:t>Consommation de hêtre :</a:t>
            </a:r>
            <a:r>
              <a:rPr lang="fr-FR" sz="1950" b="1" dirty="0" smtClean="0"/>
              <a:t>50 m3</a:t>
            </a:r>
            <a:r>
              <a:rPr lang="fr-FR" sz="1950" dirty="0" smtClean="0"/>
              <a:t>  pour </a:t>
            </a:r>
            <a:r>
              <a:rPr lang="fr-FR" sz="1950" b="1" dirty="0" smtClean="0"/>
              <a:t>1090 000 DH.</a:t>
            </a:r>
            <a:endParaRPr lang="fr-FR" sz="1950" dirty="0" smtClean="0"/>
          </a:p>
          <a:p>
            <a:pPr algn="just">
              <a:buFont typeface="Arial" pitchFamily="34" charset="0"/>
              <a:buChar char="•"/>
            </a:pPr>
            <a:r>
              <a:rPr lang="fr-FR" sz="1950" dirty="0" smtClean="0"/>
              <a:t> Fournitures diverses :</a:t>
            </a:r>
            <a:r>
              <a:rPr lang="fr-FR" sz="1950" b="1" dirty="0" smtClean="0"/>
              <a:t>840 000 DH</a:t>
            </a:r>
            <a:endParaRPr lang="fr-FR" sz="1950" dirty="0" smtClean="0"/>
          </a:p>
          <a:p>
            <a:pPr algn="just">
              <a:buFont typeface="Arial" pitchFamily="34" charset="0"/>
              <a:buChar char="•"/>
            </a:pPr>
            <a:r>
              <a:rPr lang="fr-FR" sz="1950" dirty="0" smtClean="0"/>
              <a:t> Main d’œuvre directe:</a:t>
            </a:r>
            <a:r>
              <a:rPr lang="fr-FR" sz="1950" b="1" dirty="0" smtClean="0"/>
              <a:t>1 470 heures</a:t>
            </a:r>
            <a:r>
              <a:rPr lang="fr-FR" sz="1950" dirty="0" smtClean="0"/>
              <a:t> à </a:t>
            </a:r>
            <a:r>
              <a:rPr lang="fr-FR" sz="1950" b="1" dirty="0" smtClean="0"/>
              <a:t>435 DH l’heure</a:t>
            </a:r>
            <a:endParaRPr lang="fr-FR" sz="1950" dirty="0" smtClean="0"/>
          </a:p>
          <a:p>
            <a:pPr algn="just">
              <a:buFont typeface="Arial" pitchFamily="34" charset="0"/>
              <a:buChar char="•"/>
            </a:pPr>
            <a:r>
              <a:rPr lang="fr-FR" sz="1950" dirty="0" smtClean="0"/>
              <a:t> Charges indirectes :</a:t>
            </a:r>
            <a:r>
              <a:rPr lang="fr-FR" sz="1950" b="1" dirty="0" smtClean="0"/>
              <a:t>9 500 000 DH</a:t>
            </a:r>
            <a:endParaRPr lang="fr-FR" sz="1950" dirty="0" smtClean="0"/>
          </a:p>
          <a:p>
            <a:pPr algn="just">
              <a:buFont typeface="Arial" pitchFamily="34" charset="0"/>
              <a:buChar char="•"/>
            </a:pPr>
            <a:r>
              <a:rPr lang="fr-FR" sz="1950" dirty="0" smtClean="0"/>
              <a:t>Production du mois de mars N :</a:t>
            </a:r>
            <a:r>
              <a:rPr lang="fr-FR" sz="1950" b="1" dirty="0" smtClean="0"/>
              <a:t> 1 150 chaises</a:t>
            </a:r>
            <a:endParaRPr lang="fr-FR" sz="1950" dirty="0" smtClean="0"/>
          </a:p>
          <a:p>
            <a:pPr algn="just"/>
            <a:endParaRPr lang="fr-FR" sz="1950" dirty="0" smtClean="0"/>
          </a:p>
          <a:p>
            <a:pPr algn="just"/>
            <a:r>
              <a:rPr lang="fr-FR" sz="1950" b="1" dirty="0" smtClean="0">
                <a:solidFill>
                  <a:srgbClr val="FF0000"/>
                </a:solidFill>
              </a:rPr>
              <a:t>Travail à faire :</a:t>
            </a:r>
            <a:endParaRPr lang="fr-FR" sz="1950" dirty="0" smtClean="0">
              <a:solidFill>
                <a:srgbClr val="FF0000"/>
              </a:solidFill>
            </a:endParaRPr>
          </a:p>
          <a:p>
            <a:pPr algn="just"/>
            <a:r>
              <a:rPr lang="fr-FR" sz="1950" dirty="0" smtClean="0"/>
              <a:t>1-Présenter la fiche de coût standard d’une chaise</a:t>
            </a:r>
          </a:p>
          <a:p>
            <a:pPr algn="just"/>
            <a:r>
              <a:rPr lang="fr-FR" sz="1950" dirty="0" smtClean="0"/>
              <a:t> 2-Présenter le tableau de comparaison des réalisations et des prévisions en dégageant les écarts.</a:t>
            </a:r>
          </a:p>
        </p:txBody>
      </p:sp>
      <p:pic>
        <p:nvPicPr>
          <p:cNvPr id="12"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71</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2357422" y="142853"/>
            <a:ext cx="442915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800" b="1" u="sng" dirty="0" smtClean="0">
                <a:solidFill>
                  <a:srgbClr val="002060"/>
                </a:solidFill>
              </a:rPr>
              <a:t>Cas pratiques     TD3</a:t>
            </a:r>
          </a:p>
        </p:txBody>
      </p:sp>
      <p:sp>
        <p:nvSpPr>
          <p:cNvPr id="11" name="ZoneTexte 10"/>
          <p:cNvSpPr txBox="1"/>
          <p:nvPr/>
        </p:nvSpPr>
        <p:spPr>
          <a:xfrm>
            <a:off x="785786" y="1064130"/>
            <a:ext cx="7072362" cy="4955203"/>
          </a:xfrm>
          <a:prstGeom prst="rect">
            <a:avLst/>
          </a:prstGeom>
          <a:solidFill>
            <a:schemeClr val="bg1"/>
          </a:solidFill>
        </p:spPr>
        <p:txBody>
          <a:bodyPr wrap="square" rtlCol="0">
            <a:spAutoFit/>
          </a:bodyPr>
          <a:lstStyle/>
          <a:p>
            <a:pPr algn="ctr"/>
            <a:r>
              <a:rPr lang="fr-FR" sz="1950" b="1" u="sng" dirty="0" smtClean="0">
                <a:solidFill>
                  <a:srgbClr val="FF0000"/>
                </a:solidFill>
              </a:rPr>
              <a:t>Corrigé 3:</a:t>
            </a:r>
          </a:p>
          <a:p>
            <a:pPr algn="just"/>
            <a:endParaRPr lang="fr-FR" sz="1950" b="1" u="sng" dirty="0" smtClean="0">
              <a:solidFill>
                <a:srgbClr val="FF0000"/>
              </a:solidFill>
            </a:endParaRPr>
          </a:p>
          <a:p>
            <a:pPr algn="just"/>
            <a:endParaRPr lang="fr-FR" sz="1950" b="1" u="sng" dirty="0" smtClean="0">
              <a:solidFill>
                <a:srgbClr val="FF0000"/>
              </a:solidFill>
            </a:endParaRPr>
          </a:p>
          <a:p>
            <a:pPr algn="just"/>
            <a:endParaRPr lang="fr-FR" sz="1950" b="1" u="sng" dirty="0" smtClean="0">
              <a:solidFill>
                <a:srgbClr val="FF0000"/>
              </a:solidFill>
            </a:endParaRPr>
          </a:p>
          <a:p>
            <a:pPr algn="just">
              <a:buFont typeface="Arial" pitchFamily="34" charset="0"/>
              <a:buChar char="•"/>
            </a:pPr>
            <a:r>
              <a:rPr lang="fr-FR" sz="1950" dirty="0" smtClean="0"/>
              <a:t> </a:t>
            </a:r>
            <a:r>
              <a:rPr lang="fr-FR" sz="2100" dirty="0" smtClean="0"/>
              <a:t>Consommation Matières premières:    200 000 /250   = 800</a:t>
            </a:r>
          </a:p>
          <a:p>
            <a:pPr algn="just">
              <a:buFont typeface="Arial" pitchFamily="34" charset="0"/>
              <a:buChar char="•"/>
            </a:pPr>
            <a:r>
              <a:rPr lang="fr-FR" sz="2100" dirty="0" smtClean="0"/>
              <a:t> Fournitures:		                75 000 / 100      = 750</a:t>
            </a:r>
          </a:p>
          <a:p>
            <a:pPr algn="just">
              <a:buFont typeface="Arial" pitchFamily="34" charset="0"/>
              <a:buChar char="•"/>
            </a:pPr>
            <a:r>
              <a:rPr lang="fr-FR" sz="2100" dirty="0" smtClean="0"/>
              <a:t> Cout de MOD:  		  420   x   1500  /  1200     = 525</a:t>
            </a:r>
          </a:p>
          <a:p>
            <a:pPr algn="just">
              <a:buFont typeface="Arial" pitchFamily="34" charset="0"/>
              <a:buChar char="•"/>
            </a:pPr>
            <a:r>
              <a:rPr lang="fr-FR" sz="2100" dirty="0" smtClean="0"/>
              <a:t> Charges Indirectes: </a:t>
            </a:r>
          </a:p>
          <a:p>
            <a:pPr algn="just"/>
            <a:r>
              <a:rPr lang="fr-FR" sz="2100" dirty="0" smtClean="0"/>
              <a:t>(5 000 </a:t>
            </a:r>
            <a:r>
              <a:rPr lang="fr-FR" sz="2100" dirty="0" err="1" smtClean="0"/>
              <a:t>000</a:t>
            </a:r>
            <a:r>
              <a:rPr lang="fr-FR" sz="2100" dirty="0" smtClean="0"/>
              <a:t> + 5 600 000) /  1500   /1200	             = 5,89</a:t>
            </a:r>
          </a:p>
          <a:p>
            <a:pPr algn="just"/>
            <a:endParaRPr lang="fr-FR" sz="2100" dirty="0" smtClean="0"/>
          </a:p>
          <a:p>
            <a:pPr algn="just"/>
            <a:endParaRPr lang="fr-FR" sz="2100" dirty="0" smtClean="0"/>
          </a:p>
          <a:p>
            <a:pPr algn="just"/>
            <a:r>
              <a:rPr lang="fr-FR" sz="2800" dirty="0" smtClean="0">
                <a:solidFill>
                  <a:srgbClr val="FF0000"/>
                </a:solidFill>
              </a:rPr>
              <a:t>Coût standard unitaire: 	                  2080, 89</a:t>
            </a:r>
          </a:p>
          <a:p>
            <a:pPr algn="just"/>
            <a:endParaRPr lang="fr-FR" sz="2100" dirty="0" smtClean="0"/>
          </a:p>
          <a:p>
            <a:pPr algn="just"/>
            <a:endParaRPr lang="fr-FR" sz="2100" dirty="0" smtClean="0"/>
          </a:p>
          <a:p>
            <a:pPr algn="just"/>
            <a:endParaRPr lang="fr-FR" sz="2100" dirty="0" smtClean="0">
              <a:solidFill>
                <a:srgbClr val="FF0000"/>
              </a:solidFill>
            </a:endParaRPr>
          </a:p>
        </p:txBody>
      </p:sp>
      <p:cxnSp>
        <p:nvCxnSpPr>
          <p:cNvPr id="13" name="Connecteur droit 12"/>
          <p:cNvCxnSpPr/>
          <p:nvPr/>
        </p:nvCxnSpPr>
        <p:spPr>
          <a:xfrm>
            <a:off x="571472" y="4143380"/>
            <a:ext cx="6786610" cy="158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72</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2357422" y="142853"/>
            <a:ext cx="442915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800" b="1" u="sng" dirty="0" smtClean="0">
                <a:solidFill>
                  <a:srgbClr val="002060"/>
                </a:solidFill>
              </a:rPr>
              <a:t>Cas pratiques     TD3</a:t>
            </a:r>
          </a:p>
        </p:txBody>
      </p:sp>
      <p:sp>
        <p:nvSpPr>
          <p:cNvPr id="11" name="ZoneTexte 10"/>
          <p:cNvSpPr txBox="1"/>
          <p:nvPr/>
        </p:nvSpPr>
        <p:spPr>
          <a:xfrm>
            <a:off x="785786" y="785794"/>
            <a:ext cx="7072362" cy="392415"/>
          </a:xfrm>
          <a:prstGeom prst="rect">
            <a:avLst/>
          </a:prstGeom>
          <a:solidFill>
            <a:schemeClr val="bg1"/>
          </a:solidFill>
        </p:spPr>
        <p:txBody>
          <a:bodyPr wrap="square" rtlCol="0">
            <a:spAutoFit/>
          </a:bodyPr>
          <a:lstStyle/>
          <a:p>
            <a:pPr algn="ctr"/>
            <a:r>
              <a:rPr lang="fr-FR" sz="1950" b="1" u="sng" dirty="0" smtClean="0">
                <a:solidFill>
                  <a:srgbClr val="FF0000"/>
                </a:solidFill>
              </a:rPr>
              <a:t>Corrigé 3:</a:t>
            </a:r>
          </a:p>
        </p:txBody>
      </p:sp>
      <p:graphicFrame>
        <p:nvGraphicFramePr>
          <p:cNvPr id="12" name="Tableau 11"/>
          <p:cNvGraphicFramePr>
            <a:graphicFrameLocks noGrp="1"/>
          </p:cNvGraphicFramePr>
          <p:nvPr/>
        </p:nvGraphicFramePr>
        <p:xfrm>
          <a:off x="214282" y="1285860"/>
          <a:ext cx="8715436" cy="5164480"/>
        </p:xfrm>
        <a:graphic>
          <a:graphicData uri="http://schemas.openxmlformats.org/drawingml/2006/table">
            <a:tbl>
              <a:tblPr firstRow="1" bandRow="1">
                <a:tableStyleId>{5C22544A-7EE6-4342-B048-85BDC9FD1C3A}</a:tableStyleId>
              </a:tblPr>
              <a:tblGrid>
                <a:gridCol w="2178859"/>
                <a:gridCol w="2393173"/>
                <a:gridCol w="2571768"/>
                <a:gridCol w="1571636"/>
              </a:tblGrid>
              <a:tr h="845350">
                <a:tc>
                  <a:txBody>
                    <a:bodyPr/>
                    <a:lstStyle/>
                    <a:p>
                      <a:pPr algn="ctr"/>
                      <a:endParaRPr lang="fr-FR" sz="2100" b="0" u="sng" dirty="0"/>
                    </a:p>
                  </a:txBody>
                  <a:tcPr/>
                </a:tc>
                <a:tc>
                  <a:txBody>
                    <a:bodyPr/>
                    <a:lstStyle/>
                    <a:p>
                      <a:pPr algn="ctr"/>
                      <a:r>
                        <a:rPr lang="fr-FR" sz="2100" dirty="0" smtClean="0"/>
                        <a:t>Cout réel de la production réelle</a:t>
                      </a:r>
                    </a:p>
                    <a:p>
                      <a:pPr algn="ctr"/>
                      <a:r>
                        <a:rPr lang="fr-FR" sz="2100" dirty="0" smtClean="0"/>
                        <a:t>1150</a:t>
                      </a:r>
                      <a:endParaRPr lang="fr-FR" sz="2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100" dirty="0" smtClean="0"/>
                        <a:t>Cout préétabli</a:t>
                      </a:r>
                      <a:r>
                        <a:rPr lang="fr-FR" sz="2100" baseline="0" dirty="0" smtClean="0"/>
                        <a:t> </a:t>
                      </a:r>
                      <a:r>
                        <a:rPr lang="fr-FR" sz="2100" dirty="0" smtClean="0"/>
                        <a:t>de la production réelle</a:t>
                      </a:r>
                    </a:p>
                    <a:p>
                      <a:pPr marL="0" marR="0" indent="0" algn="ctr" defTabSz="914400" rtl="0" eaLnBrk="1" fontAlgn="auto" latinLnBrk="0" hangingPunct="1">
                        <a:lnSpc>
                          <a:spcPct val="100000"/>
                        </a:lnSpc>
                        <a:spcBef>
                          <a:spcPts val="0"/>
                        </a:spcBef>
                        <a:spcAft>
                          <a:spcPts val="0"/>
                        </a:spcAft>
                        <a:buClrTx/>
                        <a:buSzTx/>
                        <a:buFontTx/>
                        <a:buNone/>
                        <a:tabLst/>
                        <a:defRPr/>
                      </a:pPr>
                      <a:r>
                        <a:rPr lang="fr-FR" sz="2100" dirty="0" smtClean="0"/>
                        <a:t>1150</a:t>
                      </a:r>
                    </a:p>
                  </a:txBody>
                  <a:tcPr/>
                </a:tc>
                <a:tc>
                  <a:txBody>
                    <a:bodyPr/>
                    <a:lstStyle/>
                    <a:p>
                      <a:pPr algn="ctr"/>
                      <a:r>
                        <a:rPr lang="fr-FR" sz="2100" dirty="0" smtClean="0"/>
                        <a:t>Ecart</a:t>
                      </a:r>
                      <a:endParaRPr lang="fr-FR" sz="2100" dirty="0"/>
                    </a:p>
                  </a:txBody>
                  <a:tcPr/>
                </a:tc>
              </a:tr>
              <a:tr h="514360">
                <a:tc>
                  <a:txBody>
                    <a:bodyPr/>
                    <a:lstStyle/>
                    <a:p>
                      <a:pPr algn="ctr"/>
                      <a:r>
                        <a:rPr lang="fr-FR" sz="2100" b="0" u="sng" dirty="0" smtClean="0"/>
                        <a:t>Consommation de Hêtre</a:t>
                      </a:r>
                      <a:endParaRPr lang="fr-FR" sz="2100" b="0" u="sng" dirty="0"/>
                    </a:p>
                  </a:txBody>
                  <a:tcPr/>
                </a:tc>
                <a:tc>
                  <a:txBody>
                    <a:bodyPr/>
                    <a:lstStyle/>
                    <a:p>
                      <a:pPr algn="ctr"/>
                      <a:r>
                        <a:rPr lang="fr-FR" sz="2100" dirty="0" smtClean="0"/>
                        <a:t>1 090</a:t>
                      </a:r>
                      <a:r>
                        <a:rPr lang="fr-FR" sz="2100" baseline="0" dirty="0" smtClean="0"/>
                        <a:t> 000</a:t>
                      </a:r>
                      <a:endParaRPr lang="fr-FR" sz="2100" dirty="0"/>
                    </a:p>
                  </a:txBody>
                  <a:tcPr/>
                </a:tc>
                <a:tc>
                  <a:txBody>
                    <a:bodyPr/>
                    <a:lstStyle/>
                    <a:p>
                      <a:pPr algn="ctr"/>
                      <a:r>
                        <a:rPr lang="fr-FR" sz="2100" dirty="0" smtClean="0"/>
                        <a:t>800 x 1150= 920 000</a:t>
                      </a:r>
                      <a:endParaRPr lang="fr-FR" sz="2100" dirty="0"/>
                    </a:p>
                  </a:txBody>
                  <a:tcPr/>
                </a:tc>
                <a:tc>
                  <a:txBody>
                    <a:bodyPr/>
                    <a:lstStyle/>
                    <a:p>
                      <a:pPr algn="ctr"/>
                      <a:r>
                        <a:rPr lang="fr-FR" sz="2100" dirty="0" smtClean="0"/>
                        <a:t> + 170 000</a:t>
                      </a:r>
                      <a:endParaRPr lang="fr-FR" sz="2100" dirty="0"/>
                    </a:p>
                  </a:txBody>
                  <a:tcPr/>
                </a:tc>
              </a:tr>
              <a:tr h="845350">
                <a:tc>
                  <a:txBody>
                    <a:bodyPr/>
                    <a:lstStyle/>
                    <a:p>
                      <a:pPr algn="ctr"/>
                      <a:r>
                        <a:rPr lang="fr-FR" sz="2100" b="0" u="sng" dirty="0" smtClean="0"/>
                        <a:t>Fournitures</a:t>
                      </a:r>
                      <a:endParaRPr lang="fr-FR" sz="2100" b="0" u="sng" dirty="0"/>
                    </a:p>
                  </a:txBody>
                  <a:tcPr anchor="ctr"/>
                </a:tc>
                <a:tc>
                  <a:txBody>
                    <a:bodyPr/>
                    <a:lstStyle/>
                    <a:p>
                      <a:pPr algn="ctr"/>
                      <a:r>
                        <a:rPr lang="fr-FR" sz="2100" dirty="0" smtClean="0"/>
                        <a:t>840 000</a:t>
                      </a:r>
                      <a:endParaRPr lang="fr-FR" sz="2100" dirty="0"/>
                    </a:p>
                  </a:txBody>
                  <a:tcPr/>
                </a:tc>
                <a:tc>
                  <a:txBody>
                    <a:bodyPr/>
                    <a:lstStyle/>
                    <a:p>
                      <a:pPr algn="ctr"/>
                      <a:r>
                        <a:rPr lang="fr-FR" sz="2100" dirty="0" smtClean="0"/>
                        <a:t>750</a:t>
                      </a:r>
                      <a:r>
                        <a:rPr lang="fr-FR" sz="2100" baseline="0" dirty="0" smtClean="0"/>
                        <a:t> x 1150 = 862 500</a:t>
                      </a:r>
                      <a:endParaRPr lang="fr-FR" sz="2100" dirty="0"/>
                    </a:p>
                  </a:txBody>
                  <a:tcPr/>
                </a:tc>
                <a:tc>
                  <a:txBody>
                    <a:bodyPr/>
                    <a:lstStyle/>
                    <a:p>
                      <a:pPr algn="ctr"/>
                      <a:r>
                        <a:rPr lang="fr-FR" sz="2100" dirty="0" smtClean="0"/>
                        <a:t>- 22 500</a:t>
                      </a:r>
                      <a:endParaRPr lang="fr-FR" sz="2100" dirty="0"/>
                    </a:p>
                  </a:txBody>
                  <a:tcPr/>
                </a:tc>
              </a:tr>
              <a:tr h="845350">
                <a:tc>
                  <a:txBody>
                    <a:bodyPr/>
                    <a:lstStyle/>
                    <a:p>
                      <a:pPr algn="ctr"/>
                      <a:r>
                        <a:rPr lang="fr-FR" sz="2100" b="0" u="sng" dirty="0" smtClean="0"/>
                        <a:t>Coût MOD</a:t>
                      </a:r>
                      <a:endParaRPr lang="fr-FR" sz="2100" b="0" u="sng" dirty="0"/>
                    </a:p>
                  </a:txBody>
                  <a:tcPr/>
                </a:tc>
                <a:tc>
                  <a:txBody>
                    <a:bodyPr/>
                    <a:lstStyle/>
                    <a:p>
                      <a:pPr algn="ctr"/>
                      <a:r>
                        <a:rPr lang="fr-FR" sz="2100" dirty="0" smtClean="0"/>
                        <a:t>1470 x 435 = 639</a:t>
                      </a:r>
                      <a:r>
                        <a:rPr lang="fr-FR" sz="2100" baseline="0" dirty="0" smtClean="0"/>
                        <a:t> 450</a:t>
                      </a:r>
                      <a:endParaRPr lang="fr-FR" sz="2100" dirty="0"/>
                    </a:p>
                  </a:txBody>
                  <a:tcPr/>
                </a:tc>
                <a:tc>
                  <a:txBody>
                    <a:bodyPr/>
                    <a:lstStyle/>
                    <a:p>
                      <a:pPr algn="ctr"/>
                      <a:r>
                        <a:rPr lang="fr-FR" sz="2100" dirty="0" smtClean="0"/>
                        <a:t>  525  x  1150</a:t>
                      </a:r>
                    </a:p>
                    <a:p>
                      <a:pPr algn="ctr"/>
                      <a:r>
                        <a:rPr lang="fr-FR" sz="2100" dirty="0" smtClean="0"/>
                        <a:t> = 603 750</a:t>
                      </a:r>
                      <a:endParaRPr lang="fr-FR" sz="2100" dirty="0"/>
                    </a:p>
                  </a:txBody>
                  <a:tcPr/>
                </a:tc>
                <a:tc>
                  <a:txBody>
                    <a:bodyPr/>
                    <a:lstStyle/>
                    <a:p>
                      <a:pPr algn="ctr"/>
                      <a:r>
                        <a:rPr lang="fr-FR" sz="2100" dirty="0" smtClean="0"/>
                        <a:t>+35 700</a:t>
                      </a:r>
                      <a:endParaRPr lang="fr-FR" sz="2100" dirty="0"/>
                    </a:p>
                  </a:txBody>
                  <a:tcPr/>
                </a:tc>
              </a:tr>
              <a:tr h="845350">
                <a:tc>
                  <a:txBody>
                    <a:bodyPr/>
                    <a:lstStyle/>
                    <a:p>
                      <a:pPr algn="ctr"/>
                      <a:r>
                        <a:rPr lang="fr-FR" sz="2100" b="0" u="sng" dirty="0" smtClean="0"/>
                        <a:t>Charges indirectes</a:t>
                      </a:r>
                      <a:endParaRPr lang="fr-FR" sz="2100" b="0" u="sng" dirty="0"/>
                    </a:p>
                  </a:txBody>
                  <a:tcPr/>
                </a:tc>
                <a:tc>
                  <a:txBody>
                    <a:bodyPr/>
                    <a:lstStyle/>
                    <a:p>
                      <a:pPr algn="ctr"/>
                      <a:r>
                        <a:rPr lang="fr-FR" sz="2100" dirty="0" smtClean="0"/>
                        <a:t>9 500 000 </a:t>
                      </a:r>
                      <a:endParaRPr lang="fr-FR" sz="2100" dirty="0"/>
                    </a:p>
                  </a:txBody>
                  <a:tcPr/>
                </a:tc>
                <a:tc>
                  <a:txBody>
                    <a:bodyPr/>
                    <a:lstStyle/>
                    <a:p>
                      <a:pPr algn="ctr"/>
                      <a:r>
                        <a:rPr lang="fr-FR" sz="2100" dirty="0" smtClean="0"/>
                        <a:t>5.89  x  1150 x  1470 </a:t>
                      </a:r>
                    </a:p>
                    <a:p>
                      <a:pPr algn="ctr"/>
                      <a:r>
                        <a:rPr lang="fr-FR" sz="2100" dirty="0" smtClean="0"/>
                        <a:t>= 9 957 045</a:t>
                      </a:r>
                      <a:endParaRPr lang="fr-FR" sz="2100" dirty="0"/>
                    </a:p>
                  </a:txBody>
                  <a:tcPr/>
                </a:tc>
                <a:tc>
                  <a:txBody>
                    <a:bodyPr/>
                    <a:lstStyle/>
                    <a:p>
                      <a:pPr algn="ctr"/>
                      <a:r>
                        <a:rPr lang="fr-FR" sz="2100" dirty="0" smtClean="0"/>
                        <a:t>- 457 045</a:t>
                      </a:r>
                      <a:endParaRPr lang="fr-FR" sz="2100" dirty="0"/>
                    </a:p>
                  </a:txBody>
                  <a:tcPr/>
                </a:tc>
              </a:tr>
              <a:tr h="845350">
                <a:tc>
                  <a:txBody>
                    <a:bodyPr/>
                    <a:lstStyle/>
                    <a:p>
                      <a:pPr algn="ctr"/>
                      <a:r>
                        <a:rPr lang="fr-FR" sz="2100" b="0" u="sng" dirty="0" smtClean="0"/>
                        <a:t>Total</a:t>
                      </a:r>
                      <a:endParaRPr lang="fr-FR" sz="2100" b="0" u="sng" dirty="0"/>
                    </a:p>
                  </a:txBody>
                  <a:tcPr/>
                </a:tc>
                <a:tc>
                  <a:txBody>
                    <a:bodyPr/>
                    <a:lstStyle/>
                    <a:p>
                      <a:pPr algn="ctr"/>
                      <a:r>
                        <a:rPr lang="fr-FR" sz="2100" dirty="0" smtClean="0"/>
                        <a:t>12 069 450</a:t>
                      </a:r>
                      <a:endParaRPr lang="fr-FR" sz="2100" dirty="0"/>
                    </a:p>
                  </a:txBody>
                  <a:tcPr/>
                </a:tc>
                <a:tc>
                  <a:txBody>
                    <a:bodyPr/>
                    <a:lstStyle/>
                    <a:p>
                      <a:pPr algn="ctr"/>
                      <a:r>
                        <a:rPr lang="fr-FR" sz="2100" dirty="0" smtClean="0"/>
                        <a:t>12 343 295</a:t>
                      </a:r>
                      <a:endParaRPr lang="fr-FR" sz="2100" dirty="0"/>
                    </a:p>
                  </a:txBody>
                  <a:tcPr/>
                </a:tc>
                <a:tc>
                  <a:txBody>
                    <a:bodyPr/>
                    <a:lstStyle/>
                    <a:p>
                      <a:pPr algn="ctr"/>
                      <a:r>
                        <a:rPr lang="fr-FR" sz="2100" dirty="0" smtClean="0"/>
                        <a:t>-273 845</a:t>
                      </a:r>
                      <a:endParaRPr lang="fr-FR" sz="2100" dirty="0"/>
                    </a:p>
                  </a:txBody>
                  <a:tcPr/>
                </a:tc>
              </a:tr>
            </a:tbl>
          </a:graphicData>
        </a:graphic>
      </p:graphicFrame>
      <p:pic>
        <p:nvPicPr>
          <p:cNvPr id="13"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73</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2357422" y="142853"/>
            <a:ext cx="442915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800" b="1" u="sng" dirty="0" smtClean="0">
                <a:solidFill>
                  <a:srgbClr val="002060"/>
                </a:solidFill>
              </a:rPr>
              <a:t>Cas pratiques     TD4</a:t>
            </a:r>
          </a:p>
        </p:txBody>
      </p:sp>
      <p:sp>
        <p:nvSpPr>
          <p:cNvPr id="11" name="ZoneTexte 10"/>
          <p:cNvSpPr txBox="1"/>
          <p:nvPr/>
        </p:nvSpPr>
        <p:spPr>
          <a:xfrm>
            <a:off x="357158" y="1064130"/>
            <a:ext cx="7500990" cy="5493812"/>
          </a:xfrm>
          <a:prstGeom prst="rect">
            <a:avLst/>
          </a:prstGeom>
          <a:solidFill>
            <a:schemeClr val="bg1"/>
          </a:solidFill>
        </p:spPr>
        <p:txBody>
          <a:bodyPr wrap="square" rtlCol="0">
            <a:spAutoFit/>
          </a:bodyPr>
          <a:lstStyle/>
          <a:p>
            <a:pPr algn="just"/>
            <a:r>
              <a:rPr lang="fr-FR" sz="1950" dirty="0" smtClean="0"/>
              <a:t>Une société est spécialisée dans la commercialisation des jouets vous communique les informations suivantes:</a:t>
            </a:r>
          </a:p>
          <a:p>
            <a:pPr algn="just"/>
            <a:endParaRPr lang="fr-FR" sz="1950" dirty="0" smtClean="0"/>
          </a:p>
          <a:p>
            <a:pPr algn="just"/>
            <a:endParaRPr lang="fr-FR" sz="1950" dirty="0" smtClean="0"/>
          </a:p>
          <a:p>
            <a:pPr algn="just"/>
            <a:endParaRPr lang="fr-FR" sz="1950" dirty="0" smtClean="0"/>
          </a:p>
          <a:p>
            <a:pPr algn="just"/>
            <a:endParaRPr lang="fr-FR" sz="1950" dirty="0" smtClean="0"/>
          </a:p>
          <a:p>
            <a:pPr algn="just"/>
            <a:endParaRPr lang="fr-FR" sz="1950" dirty="0" smtClean="0"/>
          </a:p>
          <a:p>
            <a:pPr algn="just"/>
            <a:endParaRPr lang="fr-FR" sz="1950" dirty="0" smtClean="0"/>
          </a:p>
          <a:p>
            <a:pPr algn="just"/>
            <a:endParaRPr lang="fr-FR" sz="1950" dirty="0" smtClean="0"/>
          </a:p>
          <a:p>
            <a:pPr algn="just"/>
            <a:endParaRPr lang="fr-FR" sz="1950" dirty="0" smtClean="0"/>
          </a:p>
          <a:p>
            <a:pPr algn="just"/>
            <a:endParaRPr lang="fr-FR" sz="1950" dirty="0" smtClean="0"/>
          </a:p>
          <a:p>
            <a:pPr algn="just"/>
            <a:endParaRPr lang="fr-FR" sz="1950" dirty="0" smtClean="0"/>
          </a:p>
          <a:p>
            <a:pPr algn="just"/>
            <a:endParaRPr lang="fr-FR" sz="1950" dirty="0" smtClean="0"/>
          </a:p>
          <a:p>
            <a:pPr algn="just"/>
            <a:endParaRPr lang="fr-FR" sz="1950" dirty="0" smtClean="0"/>
          </a:p>
          <a:p>
            <a:pPr algn="just"/>
            <a:r>
              <a:rPr lang="fr-FR" sz="1950" b="1" dirty="0" smtClean="0"/>
              <a:t>Travail à faire :</a:t>
            </a:r>
            <a:endParaRPr lang="fr-FR" sz="1950" dirty="0" smtClean="0"/>
          </a:p>
          <a:p>
            <a:pPr algn="just"/>
            <a:r>
              <a:rPr lang="fr-FR" sz="1950" dirty="0" smtClean="0"/>
              <a:t>1- A partir du schéma ci-dessus, calculer le chiffre d’affaire réel, le chiffre d’affaires prévisionnel et l’ écart global.</a:t>
            </a:r>
          </a:p>
          <a:p>
            <a:pPr algn="just"/>
            <a:r>
              <a:rPr lang="fr-FR" sz="1950" dirty="0" smtClean="0"/>
              <a:t>2- Expliquer l’écart obtenu.</a:t>
            </a:r>
          </a:p>
        </p:txBody>
      </p:sp>
      <p:sp>
        <p:nvSpPr>
          <p:cNvPr id="12" name="Line 6"/>
          <p:cNvSpPr>
            <a:spLocks noChangeShapeType="1"/>
          </p:cNvSpPr>
          <p:nvPr/>
        </p:nvSpPr>
        <p:spPr bwMode="auto">
          <a:xfrm flipV="1">
            <a:off x="1489063" y="2425696"/>
            <a:ext cx="0" cy="2305050"/>
          </a:xfrm>
          <a:prstGeom prst="line">
            <a:avLst/>
          </a:prstGeom>
          <a:noFill/>
          <a:ln w="9525">
            <a:solidFill>
              <a:schemeClr val="tx1"/>
            </a:solidFill>
            <a:round/>
            <a:headEnd/>
            <a:tailEnd type="triangle" w="med" len="med"/>
          </a:ln>
          <a:effectLst/>
        </p:spPr>
        <p:txBody>
          <a:bodyPr/>
          <a:lstStyle/>
          <a:p>
            <a:endParaRPr lang="fr-FR" sz="2000"/>
          </a:p>
        </p:txBody>
      </p:sp>
      <p:sp>
        <p:nvSpPr>
          <p:cNvPr id="13" name="Line 7"/>
          <p:cNvSpPr>
            <a:spLocks noChangeShapeType="1"/>
          </p:cNvSpPr>
          <p:nvPr/>
        </p:nvSpPr>
        <p:spPr bwMode="auto">
          <a:xfrm>
            <a:off x="1489063" y="4730746"/>
            <a:ext cx="4608512" cy="0"/>
          </a:xfrm>
          <a:prstGeom prst="line">
            <a:avLst/>
          </a:prstGeom>
          <a:noFill/>
          <a:ln w="9525">
            <a:solidFill>
              <a:schemeClr val="tx1"/>
            </a:solidFill>
            <a:round/>
            <a:headEnd/>
            <a:tailEnd type="triangle" w="med" len="med"/>
          </a:ln>
          <a:effectLst/>
        </p:spPr>
        <p:txBody>
          <a:bodyPr/>
          <a:lstStyle/>
          <a:p>
            <a:endParaRPr lang="fr-FR" sz="2000"/>
          </a:p>
        </p:txBody>
      </p:sp>
      <p:sp>
        <p:nvSpPr>
          <p:cNvPr id="14" name="Line 8"/>
          <p:cNvSpPr>
            <a:spLocks noChangeShapeType="1"/>
          </p:cNvSpPr>
          <p:nvPr/>
        </p:nvSpPr>
        <p:spPr bwMode="auto">
          <a:xfrm>
            <a:off x="1489063" y="3506783"/>
            <a:ext cx="4176712" cy="0"/>
          </a:xfrm>
          <a:prstGeom prst="line">
            <a:avLst/>
          </a:prstGeom>
          <a:noFill/>
          <a:ln w="9525">
            <a:solidFill>
              <a:schemeClr val="tx1"/>
            </a:solidFill>
            <a:round/>
            <a:headEnd/>
            <a:tailEnd/>
          </a:ln>
          <a:effectLst/>
        </p:spPr>
        <p:txBody>
          <a:bodyPr/>
          <a:lstStyle/>
          <a:p>
            <a:endParaRPr lang="fr-FR" sz="2000"/>
          </a:p>
        </p:txBody>
      </p:sp>
      <p:sp>
        <p:nvSpPr>
          <p:cNvPr id="15" name="Line 9"/>
          <p:cNvSpPr>
            <a:spLocks noChangeShapeType="1"/>
          </p:cNvSpPr>
          <p:nvPr/>
        </p:nvSpPr>
        <p:spPr bwMode="auto">
          <a:xfrm>
            <a:off x="5665775" y="2714621"/>
            <a:ext cx="0" cy="2016125"/>
          </a:xfrm>
          <a:prstGeom prst="line">
            <a:avLst/>
          </a:prstGeom>
          <a:noFill/>
          <a:ln w="9525">
            <a:solidFill>
              <a:schemeClr val="tx1"/>
            </a:solidFill>
            <a:round/>
            <a:headEnd/>
            <a:tailEnd/>
          </a:ln>
          <a:effectLst/>
        </p:spPr>
        <p:txBody>
          <a:bodyPr/>
          <a:lstStyle/>
          <a:p>
            <a:endParaRPr lang="fr-FR" sz="2000"/>
          </a:p>
        </p:txBody>
      </p:sp>
      <p:sp>
        <p:nvSpPr>
          <p:cNvPr id="16" name="Line 10"/>
          <p:cNvSpPr>
            <a:spLocks noChangeShapeType="1"/>
          </p:cNvSpPr>
          <p:nvPr/>
        </p:nvSpPr>
        <p:spPr bwMode="auto">
          <a:xfrm flipH="1">
            <a:off x="1489063" y="2714621"/>
            <a:ext cx="4176712" cy="0"/>
          </a:xfrm>
          <a:prstGeom prst="line">
            <a:avLst/>
          </a:prstGeom>
          <a:noFill/>
          <a:ln w="9525">
            <a:solidFill>
              <a:schemeClr val="tx1"/>
            </a:solidFill>
            <a:round/>
            <a:headEnd/>
            <a:tailEnd/>
          </a:ln>
          <a:effectLst/>
        </p:spPr>
        <p:txBody>
          <a:bodyPr/>
          <a:lstStyle/>
          <a:p>
            <a:endParaRPr lang="fr-FR" sz="2000"/>
          </a:p>
        </p:txBody>
      </p:sp>
      <p:sp>
        <p:nvSpPr>
          <p:cNvPr id="17" name="Line 11"/>
          <p:cNvSpPr>
            <a:spLocks noChangeShapeType="1"/>
          </p:cNvSpPr>
          <p:nvPr/>
        </p:nvSpPr>
        <p:spPr bwMode="auto">
          <a:xfrm>
            <a:off x="4370375" y="3506783"/>
            <a:ext cx="0" cy="1223963"/>
          </a:xfrm>
          <a:prstGeom prst="line">
            <a:avLst/>
          </a:prstGeom>
          <a:noFill/>
          <a:ln w="9525">
            <a:solidFill>
              <a:schemeClr val="tx1"/>
            </a:solidFill>
            <a:round/>
            <a:headEnd/>
            <a:tailEnd/>
          </a:ln>
          <a:effectLst/>
        </p:spPr>
        <p:txBody>
          <a:bodyPr/>
          <a:lstStyle/>
          <a:p>
            <a:endParaRPr lang="fr-FR" sz="2000"/>
          </a:p>
        </p:txBody>
      </p:sp>
      <p:sp>
        <p:nvSpPr>
          <p:cNvPr id="18" name="Text Box 12"/>
          <p:cNvSpPr txBox="1">
            <a:spLocks noChangeArrowheads="1"/>
          </p:cNvSpPr>
          <p:nvPr/>
        </p:nvSpPr>
        <p:spPr bwMode="auto">
          <a:xfrm>
            <a:off x="2786050" y="2786058"/>
            <a:ext cx="1223963" cy="707886"/>
          </a:xfrm>
          <a:prstGeom prst="rect">
            <a:avLst/>
          </a:prstGeom>
          <a:noFill/>
          <a:ln w="9525">
            <a:noFill/>
            <a:miter lim="800000"/>
            <a:headEnd/>
            <a:tailEnd/>
          </a:ln>
          <a:effectLst/>
        </p:spPr>
        <p:txBody>
          <a:bodyPr>
            <a:spAutoFit/>
          </a:bodyPr>
          <a:lstStyle/>
          <a:p>
            <a:pPr algn="ctr">
              <a:spcBef>
                <a:spcPct val="50000"/>
              </a:spcBef>
            </a:pPr>
            <a:r>
              <a:rPr lang="fr-FR" sz="2000" b="1" dirty="0">
                <a:solidFill>
                  <a:srgbClr val="CC0000"/>
                </a:solidFill>
              </a:rPr>
              <a:t>Ecarts sur prix</a:t>
            </a:r>
          </a:p>
        </p:txBody>
      </p:sp>
      <p:sp>
        <p:nvSpPr>
          <p:cNvPr id="19" name="Text Box 13"/>
          <p:cNvSpPr txBox="1">
            <a:spLocks noChangeArrowheads="1"/>
          </p:cNvSpPr>
          <p:nvPr/>
        </p:nvSpPr>
        <p:spPr bwMode="auto">
          <a:xfrm>
            <a:off x="4514838" y="3722683"/>
            <a:ext cx="1223962" cy="1015663"/>
          </a:xfrm>
          <a:prstGeom prst="rect">
            <a:avLst/>
          </a:prstGeom>
          <a:noFill/>
          <a:ln w="9525">
            <a:noFill/>
            <a:miter lim="800000"/>
            <a:headEnd/>
            <a:tailEnd/>
          </a:ln>
          <a:effectLst/>
        </p:spPr>
        <p:txBody>
          <a:bodyPr>
            <a:spAutoFit/>
          </a:bodyPr>
          <a:lstStyle/>
          <a:p>
            <a:pPr algn="ctr">
              <a:spcBef>
                <a:spcPct val="50000"/>
              </a:spcBef>
            </a:pPr>
            <a:r>
              <a:rPr lang="fr-FR" sz="2000" b="1">
                <a:solidFill>
                  <a:srgbClr val="CC0000"/>
                </a:solidFill>
              </a:rPr>
              <a:t>Ecarts sur quantités</a:t>
            </a:r>
          </a:p>
        </p:txBody>
      </p:sp>
      <p:sp>
        <p:nvSpPr>
          <p:cNvPr id="20" name="Text Box 14"/>
          <p:cNvSpPr txBox="1">
            <a:spLocks noChangeArrowheads="1"/>
          </p:cNvSpPr>
          <p:nvPr/>
        </p:nvSpPr>
        <p:spPr bwMode="auto">
          <a:xfrm>
            <a:off x="1130288" y="1922458"/>
            <a:ext cx="1008062" cy="396875"/>
          </a:xfrm>
          <a:prstGeom prst="rect">
            <a:avLst/>
          </a:prstGeom>
          <a:noFill/>
          <a:ln w="9525">
            <a:noFill/>
            <a:miter lim="800000"/>
            <a:headEnd/>
            <a:tailEnd/>
          </a:ln>
          <a:effectLst/>
        </p:spPr>
        <p:txBody>
          <a:bodyPr>
            <a:spAutoFit/>
          </a:bodyPr>
          <a:lstStyle/>
          <a:p>
            <a:pPr>
              <a:spcBef>
                <a:spcPct val="50000"/>
              </a:spcBef>
            </a:pPr>
            <a:r>
              <a:rPr lang="fr-FR" sz="2000" b="1" dirty="0"/>
              <a:t>Prix</a:t>
            </a:r>
          </a:p>
        </p:txBody>
      </p:sp>
      <p:sp>
        <p:nvSpPr>
          <p:cNvPr id="21" name="Text Box 15"/>
          <p:cNvSpPr txBox="1">
            <a:spLocks noChangeArrowheads="1"/>
          </p:cNvSpPr>
          <p:nvPr/>
        </p:nvSpPr>
        <p:spPr bwMode="auto">
          <a:xfrm>
            <a:off x="6530963" y="4586283"/>
            <a:ext cx="1366837" cy="396875"/>
          </a:xfrm>
          <a:prstGeom prst="rect">
            <a:avLst/>
          </a:prstGeom>
          <a:noFill/>
          <a:ln w="9525">
            <a:noFill/>
            <a:miter lim="800000"/>
            <a:headEnd/>
            <a:tailEnd/>
          </a:ln>
          <a:effectLst/>
        </p:spPr>
        <p:txBody>
          <a:bodyPr>
            <a:spAutoFit/>
          </a:bodyPr>
          <a:lstStyle/>
          <a:p>
            <a:pPr>
              <a:spcBef>
                <a:spcPct val="50000"/>
              </a:spcBef>
            </a:pPr>
            <a:r>
              <a:rPr lang="fr-FR" sz="2000" b="1"/>
              <a:t>Quantités</a:t>
            </a:r>
          </a:p>
        </p:txBody>
      </p:sp>
      <p:sp>
        <p:nvSpPr>
          <p:cNvPr id="22" name="Text Box 16"/>
          <p:cNvSpPr txBox="1">
            <a:spLocks noChangeArrowheads="1"/>
          </p:cNvSpPr>
          <p:nvPr/>
        </p:nvSpPr>
        <p:spPr bwMode="auto">
          <a:xfrm>
            <a:off x="2285984" y="3857628"/>
            <a:ext cx="1223963" cy="4001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pPr>
            <a:r>
              <a:rPr lang="fr-FR" sz="2000" dirty="0" smtClean="0"/>
              <a:t>CA réalisé</a:t>
            </a:r>
            <a:endParaRPr lang="fr-FR" sz="2000" dirty="0"/>
          </a:p>
        </p:txBody>
      </p:sp>
      <p:sp>
        <p:nvSpPr>
          <p:cNvPr id="23" name="Text Box 17"/>
          <p:cNvSpPr txBox="1">
            <a:spLocks noChangeArrowheads="1"/>
          </p:cNvSpPr>
          <p:nvPr/>
        </p:nvSpPr>
        <p:spPr bwMode="auto">
          <a:xfrm>
            <a:off x="6215074" y="2214554"/>
            <a:ext cx="1727200" cy="4001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pPr>
            <a:r>
              <a:rPr lang="fr-FR" sz="2000" dirty="0" smtClean="0"/>
              <a:t>CA prévisionnel</a:t>
            </a:r>
            <a:endParaRPr lang="fr-FR" sz="2000" dirty="0"/>
          </a:p>
        </p:txBody>
      </p:sp>
      <p:sp>
        <p:nvSpPr>
          <p:cNvPr id="24" name="Line 18"/>
          <p:cNvSpPr>
            <a:spLocks noChangeShapeType="1"/>
          </p:cNvSpPr>
          <p:nvPr/>
        </p:nvSpPr>
        <p:spPr bwMode="auto">
          <a:xfrm flipV="1">
            <a:off x="4297350" y="2282821"/>
            <a:ext cx="1441450" cy="358775"/>
          </a:xfrm>
          <a:prstGeom prst="line">
            <a:avLst/>
          </a:prstGeom>
          <a:noFill/>
          <a:ln w="9525">
            <a:solidFill>
              <a:schemeClr val="tx1"/>
            </a:solidFill>
            <a:round/>
            <a:headEnd/>
            <a:tailEnd type="triangle" w="med" len="med"/>
          </a:ln>
          <a:effectLst/>
        </p:spPr>
        <p:txBody>
          <a:bodyPr/>
          <a:lstStyle/>
          <a:p>
            <a:endParaRPr lang="fr-FR" sz="2000"/>
          </a:p>
        </p:txBody>
      </p:sp>
      <p:sp>
        <p:nvSpPr>
          <p:cNvPr id="25" name="Line 19"/>
          <p:cNvSpPr>
            <a:spLocks noChangeShapeType="1"/>
          </p:cNvSpPr>
          <p:nvPr/>
        </p:nvSpPr>
        <p:spPr bwMode="auto">
          <a:xfrm flipV="1">
            <a:off x="5738800" y="2714621"/>
            <a:ext cx="792163" cy="1368425"/>
          </a:xfrm>
          <a:prstGeom prst="line">
            <a:avLst/>
          </a:prstGeom>
          <a:noFill/>
          <a:ln w="9525">
            <a:solidFill>
              <a:schemeClr val="tx1"/>
            </a:solidFill>
            <a:round/>
            <a:headEnd/>
            <a:tailEnd type="triangle" w="med" len="med"/>
          </a:ln>
          <a:effectLst/>
        </p:spPr>
        <p:txBody>
          <a:bodyPr/>
          <a:lstStyle/>
          <a:p>
            <a:endParaRPr lang="fr-FR" sz="2000"/>
          </a:p>
        </p:txBody>
      </p:sp>
      <p:sp>
        <p:nvSpPr>
          <p:cNvPr id="26" name="Text Box 20"/>
          <p:cNvSpPr txBox="1">
            <a:spLocks noChangeArrowheads="1"/>
          </p:cNvSpPr>
          <p:nvPr/>
        </p:nvSpPr>
        <p:spPr bwMode="auto">
          <a:xfrm>
            <a:off x="3911612" y="4730746"/>
            <a:ext cx="2303462" cy="400110"/>
          </a:xfrm>
          <a:prstGeom prst="rect">
            <a:avLst/>
          </a:prstGeom>
          <a:noFill/>
          <a:ln w="9525">
            <a:noFill/>
            <a:miter lim="800000"/>
            <a:headEnd/>
            <a:tailEnd/>
          </a:ln>
          <a:effectLst/>
        </p:spPr>
        <p:txBody>
          <a:bodyPr>
            <a:spAutoFit/>
          </a:bodyPr>
          <a:lstStyle/>
          <a:p>
            <a:pPr>
              <a:spcBef>
                <a:spcPct val="50000"/>
              </a:spcBef>
            </a:pPr>
            <a:r>
              <a:rPr lang="fr-FR" sz="2000" dirty="0" smtClean="0"/>
              <a:t>19800             23 500</a:t>
            </a:r>
            <a:endParaRPr lang="fr-FR" sz="2000" dirty="0"/>
          </a:p>
        </p:txBody>
      </p:sp>
      <p:sp>
        <p:nvSpPr>
          <p:cNvPr id="27" name="Text Box 21"/>
          <p:cNvSpPr txBox="1">
            <a:spLocks noChangeArrowheads="1"/>
          </p:cNvSpPr>
          <p:nvPr/>
        </p:nvSpPr>
        <p:spPr bwMode="auto">
          <a:xfrm>
            <a:off x="914388" y="2425696"/>
            <a:ext cx="576262" cy="1323439"/>
          </a:xfrm>
          <a:prstGeom prst="rect">
            <a:avLst/>
          </a:prstGeom>
          <a:noFill/>
          <a:ln w="9525">
            <a:noFill/>
            <a:miter lim="800000"/>
            <a:headEnd/>
            <a:tailEnd/>
          </a:ln>
          <a:effectLst/>
        </p:spPr>
        <p:txBody>
          <a:bodyPr>
            <a:spAutoFit/>
          </a:bodyPr>
          <a:lstStyle/>
          <a:p>
            <a:pPr>
              <a:spcBef>
                <a:spcPct val="50000"/>
              </a:spcBef>
            </a:pPr>
            <a:r>
              <a:rPr lang="fr-FR" sz="2000" dirty="0" smtClean="0"/>
              <a:t>53</a:t>
            </a:r>
            <a:endParaRPr lang="fr-FR" sz="2000" dirty="0"/>
          </a:p>
          <a:p>
            <a:pPr>
              <a:spcBef>
                <a:spcPct val="50000"/>
              </a:spcBef>
            </a:pPr>
            <a:endParaRPr lang="fr-FR" sz="2000" dirty="0"/>
          </a:p>
          <a:p>
            <a:pPr>
              <a:spcBef>
                <a:spcPct val="50000"/>
              </a:spcBef>
            </a:pPr>
            <a:r>
              <a:rPr lang="fr-FR" sz="2000" dirty="0" smtClean="0"/>
              <a:t>45</a:t>
            </a:r>
            <a:endParaRPr lang="fr-FR" sz="2000" dirty="0"/>
          </a:p>
        </p:txBody>
      </p:sp>
      <p:pic>
        <p:nvPicPr>
          <p:cNvPr id="28"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74</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2357422" y="142853"/>
            <a:ext cx="442915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800" b="1" u="sng" dirty="0" smtClean="0">
                <a:solidFill>
                  <a:srgbClr val="002060"/>
                </a:solidFill>
              </a:rPr>
              <a:t>Cas pratiques     TD4</a:t>
            </a:r>
          </a:p>
        </p:txBody>
      </p:sp>
      <p:sp>
        <p:nvSpPr>
          <p:cNvPr id="11" name="ZoneTexte 10"/>
          <p:cNvSpPr txBox="1"/>
          <p:nvPr/>
        </p:nvSpPr>
        <p:spPr>
          <a:xfrm>
            <a:off x="214282" y="1064130"/>
            <a:ext cx="7858180" cy="5586145"/>
          </a:xfrm>
          <a:prstGeom prst="rect">
            <a:avLst/>
          </a:prstGeom>
          <a:solidFill>
            <a:schemeClr val="bg1"/>
          </a:solidFill>
        </p:spPr>
        <p:txBody>
          <a:bodyPr wrap="square" rtlCol="0">
            <a:spAutoFit/>
          </a:bodyPr>
          <a:lstStyle/>
          <a:p>
            <a:pPr marL="457200" indent="-457200" algn="just">
              <a:buAutoNum type="arabicPeriod"/>
            </a:pPr>
            <a:r>
              <a:rPr lang="fr-FR" sz="2100" u="sng" dirty="0" smtClean="0"/>
              <a:t>Le chiffre d’affaire réel, le chiffre d’affaires prévisionnel et l’ écart global.</a:t>
            </a:r>
          </a:p>
          <a:p>
            <a:pPr marL="457200" indent="-457200" algn="just"/>
            <a:endParaRPr lang="fr-FR" sz="2100" dirty="0" smtClean="0"/>
          </a:p>
          <a:p>
            <a:pPr marL="457200" indent="-457200" algn="just"/>
            <a:r>
              <a:rPr lang="fr-FR" sz="2100" dirty="0" smtClean="0"/>
              <a:t>	CA réel:  19 800 x 45 = </a:t>
            </a:r>
            <a:r>
              <a:rPr lang="fr-FR" sz="2100" b="1" dirty="0" smtClean="0">
                <a:solidFill>
                  <a:srgbClr val="FF0000"/>
                </a:solidFill>
              </a:rPr>
              <a:t>891 000 Dh.</a:t>
            </a:r>
            <a:endParaRPr lang="fr-FR" sz="2100" dirty="0" smtClean="0"/>
          </a:p>
          <a:p>
            <a:pPr marL="457200" indent="-457200" algn="just"/>
            <a:r>
              <a:rPr lang="fr-FR" sz="2100" dirty="0" smtClean="0"/>
              <a:t>	CA Prévisionnel: 23 500 x  53 = </a:t>
            </a:r>
            <a:r>
              <a:rPr lang="fr-FR" sz="2100" b="1" dirty="0" smtClean="0">
                <a:solidFill>
                  <a:srgbClr val="FF0000"/>
                </a:solidFill>
              </a:rPr>
              <a:t>1 245 500 Dh.</a:t>
            </a:r>
          </a:p>
          <a:p>
            <a:pPr marL="457200" indent="-457200" algn="just"/>
            <a:endParaRPr lang="fr-FR" sz="2100" b="1" dirty="0" smtClean="0">
              <a:solidFill>
                <a:srgbClr val="FF0000"/>
              </a:solidFill>
            </a:endParaRPr>
          </a:p>
          <a:p>
            <a:pPr marL="457200" indent="-457200" algn="just"/>
            <a:r>
              <a:rPr lang="fr-FR" sz="2100" b="1" dirty="0" smtClean="0"/>
              <a:t>	Ecart Global =  </a:t>
            </a:r>
            <a:r>
              <a:rPr lang="fr-FR" sz="2100" b="1" u="sng" dirty="0" smtClean="0">
                <a:solidFill>
                  <a:srgbClr val="FF0000"/>
                </a:solidFill>
              </a:rPr>
              <a:t>- 354 500</a:t>
            </a:r>
          </a:p>
          <a:p>
            <a:pPr marL="457200" indent="-457200" algn="just"/>
            <a:endParaRPr lang="fr-FR" sz="2100" dirty="0" smtClean="0"/>
          </a:p>
          <a:p>
            <a:pPr marL="457200" indent="-457200" algn="just">
              <a:buAutoNum type="arabicPeriod" startAt="2"/>
            </a:pPr>
            <a:r>
              <a:rPr lang="fr-FR" sz="2100" u="sng" dirty="0" smtClean="0"/>
              <a:t>Expliquer l’écart obtenu.</a:t>
            </a:r>
          </a:p>
          <a:p>
            <a:pPr marL="457200" indent="-457200" algn="just"/>
            <a:endParaRPr lang="fr-FR" sz="2100" u="sng" dirty="0" smtClean="0"/>
          </a:p>
          <a:p>
            <a:pPr marL="457200" indent="-457200" algn="just"/>
            <a:r>
              <a:rPr lang="fr-FR" sz="2100" dirty="0" smtClean="0"/>
              <a:t>	Ecart sur Prix = (Pr - Pp) x </a:t>
            </a:r>
            <a:r>
              <a:rPr lang="fr-FR" sz="2100" dirty="0" err="1" smtClean="0"/>
              <a:t>Qr</a:t>
            </a:r>
            <a:endParaRPr lang="fr-FR" sz="2100" dirty="0" smtClean="0"/>
          </a:p>
          <a:p>
            <a:pPr marL="457200" indent="-457200" algn="just"/>
            <a:r>
              <a:rPr lang="fr-FR" sz="2100" dirty="0" smtClean="0"/>
              <a:t>			= (45 – 53) x 19 800</a:t>
            </a:r>
          </a:p>
          <a:p>
            <a:pPr marL="457200" indent="-457200" algn="just"/>
            <a:r>
              <a:rPr lang="fr-FR" sz="2100" dirty="0" smtClean="0"/>
              <a:t>			=  - 8 x 19800 </a:t>
            </a:r>
          </a:p>
          <a:p>
            <a:pPr marL="457200" indent="-457200" algn="just"/>
            <a:r>
              <a:rPr lang="fr-FR" sz="2100" dirty="0" smtClean="0"/>
              <a:t>			=  </a:t>
            </a:r>
            <a:r>
              <a:rPr lang="fr-FR" sz="2100" b="1" dirty="0" smtClean="0">
                <a:solidFill>
                  <a:srgbClr val="FF0000"/>
                </a:solidFill>
              </a:rPr>
              <a:t>-158 400</a:t>
            </a:r>
          </a:p>
          <a:p>
            <a:pPr algn="just"/>
            <a:r>
              <a:rPr lang="fr-FR" sz="2100" dirty="0" smtClean="0"/>
              <a:t>         Ecart sur Quantité = (</a:t>
            </a:r>
            <a:r>
              <a:rPr lang="fr-FR" sz="2100" dirty="0" err="1" smtClean="0"/>
              <a:t>Qr</a:t>
            </a:r>
            <a:r>
              <a:rPr lang="fr-FR" sz="2100" dirty="0" smtClean="0"/>
              <a:t> - </a:t>
            </a:r>
            <a:r>
              <a:rPr lang="fr-FR" sz="2100" dirty="0" err="1" smtClean="0"/>
              <a:t>Qp</a:t>
            </a:r>
            <a:r>
              <a:rPr lang="fr-FR" sz="2100" dirty="0" smtClean="0"/>
              <a:t>) x Pp</a:t>
            </a:r>
          </a:p>
          <a:p>
            <a:pPr algn="just"/>
            <a:r>
              <a:rPr lang="fr-FR" sz="2100" dirty="0" smtClean="0"/>
              <a:t>		        = (19800 – 23 500) x 53</a:t>
            </a:r>
          </a:p>
          <a:p>
            <a:pPr algn="just"/>
            <a:r>
              <a:rPr lang="fr-FR" sz="2100" dirty="0" smtClean="0"/>
              <a:t>		        </a:t>
            </a:r>
            <a:r>
              <a:rPr lang="fr-FR" sz="2100" smtClean="0"/>
              <a:t>= - 3700 </a:t>
            </a:r>
            <a:r>
              <a:rPr lang="fr-FR" sz="2100" dirty="0" smtClean="0"/>
              <a:t>x 53</a:t>
            </a:r>
          </a:p>
          <a:p>
            <a:pPr algn="just"/>
            <a:r>
              <a:rPr lang="fr-FR" sz="2100" dirty="0" smtClean="0"/>
              <a:t>		        =  </a:t>
            </a:r>
            <a:r>
              <a:rPr lang="fr-FR" sz="2100" b="1" dirty="0" smtClean="0">
                <a:solidFill>
                  <a:srgbClr val="FF0000"/>
                </a:solidFill>
              </a:rPr>
              <a:t>- 196 100</a:t>
            </a:r>
          </a:p>
        </p:txBody>
      </p:sp>
      <p:sp>
        <p:nvSpPr>
          <p:cNvPr id="28" name="ZoneTexte 27"/>
          <p:cNvSpPr txBox="1"/>
          <p:nvPr/>
        </p:nvSpPr>
        <p:spPr>
          <a:xfrm>
            <a:off x="785786" y="714356"/>
            <a:ext cx="7072362" cy="392415"/>
          </a:xfrm>
          <a:prstGeom prst="rect">
            <a:avLst/>
          </a:prstGeom>
          <a:solidFill>
            <a:schemeClr val="bg1"/>
          </a:solidFill>
        </p:spPr>
        <p:txBody>
          <a:bodyPr wrap="square" rtlCol="0">
            <a:spAutoFit/>
          </a:bodyPr>
          <a:lstStyle/>
          <a:p>
            <a:pPr algn="ctr"/>
            <a:r>
              <a:rPr lang="fr-FR" sz="1950" b="1" u="sng" dirty="0" smtClean="0">
                <a:solidFill>
                  <a:srgbClr val="FF0000"/>
                </a:solidFill>
              </a:rPr>
              <a:t>Corrigé 4:</a:t>
            </a:r>
          </a:p>
        </p:txBody>
      </p:sp>
      <p:pic>
        <p:nvPicPr>
          <p:cNvPr id="12"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75</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2357422" y="142853"/>
            <a:ext cx="442915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800" b="1" u="sng" dirty="0" smtClean="0">
                <a:solidFill>
                  <a:srgbClr val="002060"/>
                </a:solidFill>
              </a:rPr>
              <a:t>Cas pratiques     TD5</a:t>
            </a:r>
          </a:p>
        </p:txBody>
      </p:sp>
      <p:sp>
        <p:nvSpPr>
          <p:cNvPr id="11" name="ZoneTexte 10"/>
          <p:cNvSpPr txBox="1"/>
          <p:nvPr/>
        </p:nvSpPr>
        <p:spPr>
          <a:xfrm>
            <a:off x="71438" y="1064130"/>
            <a:ext cx="8929718" cy="5493812"/>
          </a:xfrm>
          <a:prstGeom prst="rect">
            <a:avLst/>
          </a:prstGeom>
          <a:solidFill>
            <a:schemeClr val="bg1"/>
          </a:solidFill>
        </p:spPr>
        <p:txBody>
          <a:bodyPr wrap="square" rtlCol="0">
            <a:spAutoFit/>
          </a:bodyPr>
          <a:lstStyle/>
          <a:p>
            <a:pPr algn="just"/>
            <a:r>
              <a:rPr lang="fr-FR" sz="1950" dirty="0" smtClean="0"/>
              <a:t>Une société est spécialisée dans la fabrication des tablettes. Ils vous communiquent ces données:</a:t>
            </a:r>
          </a:p>
          <a:p>
            <a:pPr algn="just"/>
            <a:r>
              <a:rPr lang="fr-FR" sz="1950" b="1" dirty="0" smtClean="0"/>
              <a:t>Standard de 1800 tablettes:</a:t>
            </a:r>
          </a:p>
          <a:p>
            <a:pPr algn="just">
              <a:buFont typeface="Arial" pitchFamily="34" charset="0"/>
              <a:buChar char="•"/>
            </a:pPr>
            <a:r>
              <a:rPr lang="fr-FR" sz="1950" dirty="0" smtClean="0"/>
              <a:t> Consommations de la matière première A: 15 800 kg pour  1000 tablettes à 13 </a:t>
            </a:r>
            <a:r>
              <a:rPr lang="fr-FR" sz="1950" dirty="0" err="1" smtClean="0"/>
              <a:t>Dh</a:t>
            </a:r>
            <a:r>
              <a:rPr lang="fr-FR" sz="1950" dirty="0" smtClean="0"/>
              <a:t> le Kg.</a:t>
            </a:r>
          </a:p>
          <a:p>
            <a:pPr algn="just">
              <a:buFont typeface="Arial" pitchFamily="34" charset="0"/>
              <a:buChar char="•"/>
            </a:pPr>
            <a:r>
              <a:rPr lang="fr-FR" sz="1950" dirty="0" smtClean="0"/>
              <a:t> Consommations de la matière première B: 6600 kg pour  500 tablettes à 24 </a:t>
            </a:r>
            <a:r>
              <a:rPr lang="fr-FR" sz="1950" dirty="0" err="1" smtClean="0"/>
              <a:t>Dh</a:t>
            </a:r>
            <a:r>
              <a:rPr lang="fr-FR" sz="1950" dirty="0" smtClean="0"/>
              <a:t> le Kg.</a:t>
            </a:r>
          </a:p>
          <a:p>
            <a:pPr algn="just">
              <a:buFont typeface="Arial" pitchFamily="34" charset="0"/>
              <a:buChar char="•"/>
            </a:pPr>
            <a:r>
              <a:rPr lang="fr-FR" sz="1950" dirty="0" smtClean="0"/>
              <a:t> Heure de MOD atelier Production : 264 000 </a:t>
            </a:r>
            <a:r>
              <a:rPr lang="fr-FR" sz="1950" dirty="0" err="1" smtClean="0"/>
              <a:t>Dh</a:t>
            </a:r>
            <a:endParaRPr lang="fr-FR" sz="1950" dirty="0" smtClean="0"/>
          </a:p>
          <a:p>
            <a:pPr algn="just">
              <a:buFont typeface="Arial" pitchFamily="34" charset="0"/>
              <a:buChar char="•"/>
            </a:pPr>
            <a:r>
              <a:rPr lang="fr-FR" sz="1950" dirty="0" smtClean="0"/>
              <a:t> Heure de MOD atelier Distribution : 75 000 </a:t>
            </a:r>
            <a:r>
              <a:rPr lang="fr-FR" sz="1950" dirty="0" err="1" smtClean="0"/>
              <a:t>Dh</a:t>
            </a:r>
            <a:r>
              <a:rPr lang="fr-FR" sz="1950" dirty="0" smtClean="0"/>
              <a:t> pour 1500 Tablettes.</a:t>
            </a:r>
          </a:p>
          <a:p>
            <a:pPr algn="just">
              <a:buFont typeface="Arial" pitchFamily="34" charset="0"/>
              <a:buChar char="•"/>
            </a:pPr>
            <a:r>
              <a:rPr lang="fr-FR" sz="1950" dirty="0" smtClean="0"/>
              <a:t> Charges indirectes: 310 000 DH</a:t>
            </a:r>
          </a:p>
          <a:p>
            <a:pPr algn="just"/>
            <a:endParaRPr lang="fr-FR" sz="1950" dirty="0" smtClean="0"/>
          </a:p>
          <a:p>
            <a:pPr algn="just"/>
            <a:r>
              <a:rPr lang="fr-FR" sz="1950" b="1" dirty="0" smtClean="0"/>
              <a:t>Réalisations  de 2000 Tablettes:</a:t>
            </a:r>
            <a:endParaRPr lang="fr-FR" sz="1950" dirty="0" smtClean="0"/>
          </a:p>
          <a:p>
            <a:pPr algn="just">
              <a:buFont typeface="Arial" pitchFamily="34" charset="0"/>
              <a:buChar char="•"/>
            </a:pPr>
            <a:r>
              <a:rPr lang="fr-FR" sz="1950" dirty="0" smtClean="0"/>
              <a:t> Consommations de la matière première A: 44800 kg à 10 </a:t>
            </a:r>
            <a:r>
              <a:rPr lang="fr-FR" sz="1950" dirty="0" err="1" smtClean="0"/>
              <a:t>Dh</a:t>
            </a:r>
            <a:r>
              <a:rPr lang="fr-FR" sz="1950" dirty="0" smtClean="0"/>
              <a:t> le Kg.</a:t>
            </a:r>
          </a:p>
          <a:p>
            <a:pPr algn="just">
              <a:buFont typeface="Arial" pitchFamily="34" charset="0"/>
              <a:buChar char="•"/>
            </a:pPr>
            <a:r>
              <a:rPr lang="fr-FR" sz="1950" dirty="0" smtClean="0"/>
              <a:t> Consommations de la matière première B: 30000 kg à 15 </a:t>
            </a:r>
            <a:r>
              <a:rPr lang="fr-FR" sz="1950" dirty="0" err="1" smtClean="0"/>
              <a:t>Dh</a:t>
            </a:r>
            <a:r>
              <a:rPr lang="fr-FR" sz="1950" dirty="0" smtClean="0"/>
              <a:t> le Kg.</a:t>
            </a:r>
          </a:p>
          <a:p>
            <a:pPr algn="just">
              <a:buFont typeface="Arial" pitchFamily="34" charset="0"/>
              <a:buChar char="•"/>
            </a:pPr>
            <a:r>
              <a:rPr lang="fr-FR" sz="1950" dirty="0" smtClean="0"/>
              <a:t> Heure de MOD atelier Production : 200 000 </a:t>
            </a:r>
            <a:r>
              <a:rPr lang="fr-FR" sz="1950" dirty="0" err="1" smtClean="0"/>
              <a:t>Dh</a:t>
            </a:r>
            <a:endParaRPr lang="fr-FR" sz="1950" dirty="0" smtClean="0"/>
          </a:p>
          <a:p>
            <a:pPr algn="just">
              <a:buFont typeface="Arial" pitchFamily="34" charset="0"/>
              <a:buChar char="•"/>
            </a:pPr>
            <a:r>
              <a:rPr lang="fr-FR" sz="1950" dirty="0" smtClean="0"/>
              <a:t> Heure de MOD atelier Distribution : 100 000 </a:t>
            </a:r>
            <a:r>
              <a:rPr lang="fr-FR" sz="1950" dirty="0" err="1" smtClean="0"/>
              <a:t>Dh</a:t>
            </a:r>
            <a:endParaRPr lang="fr-FR" sz="1950" dirty="0" smtClean="0"/>
          </a:p>
          <a:p>
            <a:pPr algn="just">
              <a:buFont typeface="Arial" pitchFamily="34" charset="0"/>
              <a:buChar char="•"/>
            </a:pPr>
            <a:r>
              <a:rPr lang="fr-FR" sz="1950" dirty="0" smtClean="0"/>
              <a:t> Charges indirectes: 280 000 DH</a:t>
            </a:r>
          </a:p>
          <a:p>
            <a:pPr algn="just"/>
            <a:endParaRPr lang="fr-FR" sz="1950" dirty="0" smtClean="0"/>
          </a:p>
          <a:p>
            <a:pPr algn="just"/>
            <a:r>
              <a:rPr lang="fr-FR" sz="1950" b="1" dirty="0" smtClean="0">
                <a:solidFill>
                  <a:srgbClr val="FF0000"/>
                </a:solidFill>
              </a:rPr>
              <a:t>Travail à faire :</a:t>
            </a:r>
            <a:endParaRPr lang="fr-FR" sz="1950" dirty="0" smtClean="0">
              <a:solidFill>
                <a:srgbClr val="FF0000"/>
              </a:solidFill>
            </a:endParaRPr>
          </a:p>
          <a:p>
            <a:pPr algn="just"/>
            <a:r>
              <a:rPr lang="fr-FR" sz="1950" dirty="0" smtClean="0"/>
              <a:t>1-Présenter la fiche de coût standard d’une tablette.</a:t>
            </a:r>
          </a:p>
          <a:p>
            <a:pPr algn="just"/>
            <a:r>
              <a:rPr lang="fr-FR" sz="1950" dirty="0" smtClean="0"/>
              <a:t> 2-Présenter le tableau de comparaison des réalisations et des prévisions en dégageant les écarts.</a:t>
            </a:r>
          </a:p>
        </p:txBody>
      </p:sp>
      <p:pic>
        <p:nvPicPr>
          <p:cNvPr id="12"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76</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2357422" y="142853"/>
            <a:ext cx="442915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800" b="1" u="sng" dirty="0" smtClean="0">
                <a:solidFill>
                  <a:srgbClr val="002060"/>
                </a:solidFill>
              </a:rPr>
              <a:t>Cas pratiques     TD5</a:t>
            </a:r>
          </a:p>
        </p:txBody>
      </p:sp>
      <p:sp>
        <p:nvSpPr>
          <p:cNvPr id="12" name="ZoneTexte 11"/>
          <p:cNvSpPr txBox="1"/>
          <p:nvPr/>
        </p:nvSpPr>
        <p:spPr>
          <a:xfrm>
            <a:off x="785786" y="785794"/>
            <a:ext cx="7072362" cy="392415"/>
          </a:xfrm>
          <a:prstGeom prst="rect">
            <a:avLst/>
          </a:prstGeom>
          <a:solidFill>
            <a:schemeClr val="bg1"/>
          </a:solidFill>
        </p:spPr>
        <p:txBody>
          <a:bodyPr wrap="square" rtlCol="0">
            <a:spAutoFit/>
          </a:bodyPr>
          <a:lstStyle/>
          <a:p>
            <a:pPr algn="ctr"/>
            <a:r>
              <a:rPr lang="fr-FR" sz="1950" b="1" u="sng" dirty="0" smtClean="0">
                <a:solidFill>
                  <a:srgbClr val="FF0000"/>
                </a:solidFill>
              </a:rPr>
              <a:t>Corrigé 5:</a:t>
            </a:r>
          </a:p>
        </p:txBody>
      </p:sp>
      <p:sp>
        <p:nvSpPr>
          <p:cNvPr id="13" name="Rectangle 12"/>
          <p:cNvSpPr/>
          <p:nvPr/>
        </p:nvSpPr>
        <p:spPr>
          <a:xfrm>
            <a:off x="214282" y="1285860"/>
            <a:ext cx="7215238" cy="4216539"/>
          </a:xfrm>
          <a:prstGeom prst="rect">
            <a:avLst/>
          </a:prstGeom>
        </p:spPr>
        <p:txBody>
          <a:bodyPr wrap="square">
            <a:spAutoFit/>
          </a:bodyPr>
          <a:lstStyle/>
          <a:p>
            <a:pPr algn="just"/>
            <a:r>
              <a:rPr lang="fr-FR" sz="2000" u="sng" dirty="0" smtClean="0"/>
              <a:t>1-Présenter la fiche de coût standard d’une tablette.</a:t>
            </a:r>
          </a:p>
          <a:p>
            <a:pPr algn="just"/>
            <a:endParaRPr lang="fr-FR" sz="2000" u="sng" dirty="0" smtClean="0"/>
          </a:p>
          <a:p>
            <a:pPr algn="just"/>
            <a:r>
              <a:rPr lang="fr-FR" sz="2000" dirty="0" smtClean="0"/>
              <a:t>Consommations de la matière première A: </a:t>
            </a:r>
          </a:p>
          <a:p>
            <a:pPr algn="just"/>
            <a:r>
              <a:rPr lang="fr-FR" sz="2000" dirty="0" smtClean="0"/>
              <a:t>15 800 kg  x 13  / 1000                                                                   = 205.4 </a:t>
            </a:r>
          </a:p>
          <a:p>
            <a:pPr algn="just">
              <a:buFont typeface="Arial" pitchFamily="34" charset="0"/>
              <a:buChar char="•"/>
            </a:pPr>
            <a:r>
              <a:rPr lang="fr-FR" sz="2000" dirty="0" smtClean="0"/>
              <a:t> Consommations de la matière première B:</a:t>
            </a:r>
          </a:p>
          <a:p>
            <a:pPr algn="just"/>
            <a:r>
              <a:rPr lang="fr-FR" sz="2000" dirty="0" smtClean="0"/>
              <a:t> 6600 kg  x 24  /  500                                                                      = 316.8</a:t>
            </a:r>
          </a:p>
          <a:p>
            <a:pPr algn="just">
              <a:buFont typeface="Arial" pitchFamily="34" charset="0"/>
              <a:buChar char="•"/>
            </a:pPr>
            <a:r>
              <a:rPr lang="fr-FR" sz="2000" dirty="0" smtClean="0"/>
              <a:t> Heure de MOD atelier Production : 264 000 </a:t>
            </a:r>
            <a:r>
              <a:rPr lang="fr-FR" sz="2000" dirty="0" err="1" smtClean="0"/>
              <a:t>Dh</a:t>
            </a:r>
            <a:r>
              <a:rPr lang="fr-FR" sz="2000" dirty="0" smtClean="0"/>
              <a:t> /1800              = 146.67 </a:t>
            </a:r>
          </a:p>
          <a:p>
            <a:pPr algn="just">
              <a:buFont typeface="Arial" pitchFamily="34" charset="0"/>
              <a:buChar char="•"/>
            </a:pPr>
            <a:r>
              <a:rPr lang="fr-FR" sz="2000" dirty="0" smtClean="0"/>
              <a:t> Heure de MOD atelier Distribution : 75 000 </a:t>
            </a:r>
            <a:r>
              <a:rPr lang="fr-FR" sz="2000" dirty="0" err="1" smtClean="0"/>
              <a:t>Dh</a:t>
            </a:r>
            <a:r>
              <a:rPr lang="fr-FR" sz="2000" dirty="0" smtClean="0"/>
              <a:t> /1500              = 50</a:t>
            </a:r>
          </a:p>
          <a:p>
            <a:pPr algn="just">
              <a:buFont typeface="Arial" pitchFamily="34" charset="0"/>
              <a:buChar char="•"/>
            </a:pPr>
            <a:r>
              <a:rPr lang="fr-FR" sz="2000" dirty="0" smtClean="0"/>
              <a:t> Charges indirectes: 310 000 DH /1800                                        = 172.23</a:t>
            </a:r>
          </a:p>
          <a:p>
            <a:pPr algn="just">
              <a:buFont typeface="Arial" pitchFamily="34" charset="0"/>
              <a:buChar char="•"/>
            </a:pPr>
            <a:endParaRPr lang="fr-FR" sz="2000" dirty="0" smtClean="0"/>
          </a:p>
          <a:p>
            <a:pPr algn="just">
              <a:buFont typeface="Arial" pitchFamily="34" charset="0"/>
              <a:buChar char="•"/>
            </a:pPr>
            <a:endParaRPr lang="fr-FR" sz="2000" dirty="0" smtClean="0"/>
          </a:p>
          <a:p>
            <a:pPr algn="just"/>
            <a:r>
              <a:rPr lang="fr-FR" sz="2800" dirty="0" smtClean="0">
                <a:solidFill>
                  <a:srgbClr val="FF0000"/>
                </a:solidFill>
              </a:rPr>
              <a:t>Coût standard unitaire     			       891.10</a:t>
            </a:r>
          </a:p>
          <a:p>
            <a:pPr algn="just"/>
            <a:endParaRPr lang="fr-FR" sz="2000" u="sng" dirty="0" smtClean="0"/>
          </a:p>
        </p:txBody>
      </p:sp>
      <p:cxnSp>
        <p:nvCxnSpPr>
          <p:cNvPr id="15" name="Connecteur droit 14"/>
          <p:cNvCxnSpPr/>
          <p:nvPr/>
        </p:nvCxnSpPr>
        <p:spPr>
          <a:xfrm>
            <a:off x="142844" y="4357694"/>
            <a:ext cx="7358114"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77</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2357422" y="142853"/>
            <a:ext cx="442915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800" b="1" u="sng" dirty="0" smtClean="0">
                <a:solidFill>
                  <a:srgbClr val="002060"/>
                </a:solidFill>
              </a:rPr>
              <a:t>Cas pratiques     TD5</a:t>
            </a:r>
          </a:p>
        </p:txBody>
      </p:sp>
      <p:sp>
        <p:nvSpPr>
          <p:cNvPr id="12" name="ZoneTexte 11"/>
          <p:cNvSpPr txBox="1"/>
          <p:nvPr/>
        </p:nvSpPr>
        <p:spPr>
          <a:xfrm>
            <a:off x="785786" y="785794"/>
            <a:ext cx="7072362" cy="392415"/>
          </a:xfrm>
          <a:prstGeom prst="rect">
            <a:avLst/>
          </a:prstGeom>
          <a:solidFill>
            <a:schemeClr val="bg1"/>
          </a:solidFill>
        </p:spPr>
        <p:txBody>
          <a:bodyPr wrap="square" rtlCol="0">
            <a:spAutoFit/>
          </a:bodyPr>
          <a:lstStyle/>
          <a:p>
            <a:pPr algn="ctr"/>
            <a:r>
              <a:rPr lang="fr-FR" sz="1950" b="1" u="sng" dirty="0" smtClean="0">
                <a:solidFill>
                  <a:srgbClr val="FF0000"/>
                </a:solidFill>
              </a:rPr>
              <a:t>Corrigé 5:</a:t>
            </a:r>
          </a:p>
        </p:txBody>
      </p:sp>
      <p:graphicFrame>
        <p:nvGraphicFramePr>
          <p:cNvPr id="11" name="Tableau 10"/>
          <p:cNvGraphicFramePr>
            <a:graphicFrameLocks noGrp="1"/>
          </p:cNvGraphicFramePr>
          <p:nvPr/>
        </p:nvGraphicFramePr>
        <p:xfrm>
          <a:off x="214282" y="1285860"/>
          <a:ext cx="8715436" cy="5416995"/>
        </p:xfrm>
        <a:graphic>
          <a:graphicData uri="http://schemas.openxmlformats.org/drawingml/2006/table">
            <a:tbl>
              <a:tblPr firstRow="1" bandRow="1">
                <a:tableStyleId>{5C22544A-7EE6-4342-B048-85BDC9FD1C3A}</a:tableStyleId>
              </a:tblPr>
              <a:tblGrid>
                <a:gridCol w="1785950"/>
                <a:gridCol w="2571768"/>
                <a:gridCol w="2786082"/>
                <a:gridCol w="1571636"/>
              </a:tblGrid>
              <a:tr h="1078389">
                <a:tc>
                  <a:txBody>
                    <a:bodyPr/>
                    <a:lstStyle/>
                    <a:p>
                      <a:pPr algn="ctr"/>
                      <a:endParaRPr lang="fr-FR" sz="2100" b="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smtClean="0"/>
                        <a:t>Cout réel de la production réelle</a:t>
                      </a:r>
                    </a:p>
                    <a:p>
                      <a:pPr algn="ctr"/>
                      <a:r>
                        <a:rPr lang="fr-FR" sz="2100" u="sng" dirty="0" smtClean="0"/>
                        <a:t>2000 Tablettes</a:t>
                      </a:r>
                      <a:endParaRPr lang="fr-FR" sz="210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100" dirty="0" smtClean="0"/>
                        <a:t>Cout préétabli</a:t>
                      </a:r>
                      <a:r>
                        <a:rPr lang="fr-FR" sz="2100" baseline="0" dirty="0" smtClean="0"/>
                        <a:t> </a:t>
                      </a:r>
                      <a:r>
                        <a:rPr lang="fr-FR" sz="2100" dirty="0" smtClean="0"/>
                        <a:t>de la production réelle</a:t>
                      </a:r>
                    </a:p>
                    <a:p>
                      <a:pPr algn="ctr"/>
                      <a:r>
                        <a:rPr lang="fr-FR" sz="2100" u="sng" dirty="0" smtClean="0"/>
                        <a:t>2000 Tablettes</a:t>
                      </a:r>
                      <a:endParaRPr lang="fr-FR" sz="210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b="1" dirty="0" smtClean="0"/>
                        <a:t>Ecart</a:t>
                      </a:r>
                      <a:endParaRPr lang="fr-FR"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6123">
                <a:tc>
                  <a:txBody>
                    <a:bodyPr/>
                    <a:lstStyle/>
                    <a:p>
                      <a:pPr algn="ctr"/>
                      <a:r>
                        <a:rPr lang="fr-FR" sz="2100" b="0" u="sng" dirty="0" smtClean="0"/>
                        <a:t>Mat.</a:t>
                      </a:r>
                      <a:r>
                        <a:rPr lang="fr-FR" sz="2100" b="0" u="sng" baseline="0" dirty="0" smtClean="0"/>
                        <a:t> </a:t>
                      </a:r>
                      <a:r>
                        <a:rPr lang="fr-FR" sz="2100" b="0" u="sng" dirty="0" smtClean="0"/>
                        <a:t>pre</a:t>
                      </a:r>
                      <a:r>
                        <a:rPr lang="fr-FR" sz="2100" b="0" u="sng" baseline="0" dirty="0" smtClean="0"/>
                        <a:t>mière A</a:t>
                      </a:r>
                      <a:endParaRPr lang="fr-FR" sz="2100" b="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smtClean="0"/>
                        <a:t>44 800 x 10 = 448 000</a:t>
                      </a:r>
                      <a:endParaRPr lang="fr-FR" sz="2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smtClean="0"/>
                        <a:t>205.4 x 2000 = 410 800</a:t>
                      </a:r>
                      <a:endParaRPr lang="fr-FR" sz="2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b="1" dirty="0" smtClean="0"/>
                        <a:t>37 200 </a:t>
                      </a:r>
                      <a:endParaRPr lang="fr-FR"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4380">
                <a:tc>
                  <a:txBody>
                    <a:bodyPr/>
                    <a:lstStyle/>
                    <a:p>
                      <a:pPr algn="ctr"/>
                      <a:r>
                        <a:rPr lang="fr-FR" sz="2100" b="0" u="sng" dirty="0" smtClean="0"/>
                        <a:t>Mat.</a:t>
                      </a:r>
                      <a:r>
                        <a:rPr lang="fr-FR" sz="2100" b="0" u="sng" baseline="0" dirty="0" smtClean="0"/>
                        <a:t> </a:t>
                      </a:r>
                      <a:r>
                        <a:rPr lang="fr-FR" sz="2100" b="0" u="sng" dirty="0" smtClean="0"/>
                        <a:t>pre</a:t>
                      </a:r>
                      <a:r>
                        <a:rPr lang="fr-FR" sz="2100" b="0" u="sng" baseline="0" dirty="0" smtClean="0"/>
                        <a:t>mière B</a:t>
                      </a:r>
                      <a:endParaRPr lang="fr-FR" sz="2100" b="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smtClean="0"/>
                        <a:t>30 000 x 15 = 450 000</a:t>
                      </a:r>
                      <a:endParaRPr lang="fr-FR" sz="2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smtClean="0"/>
                        <a:t>316.8 x 2000 = 633 600</a:t>
                      </a:r>
                      <a:endParaRPr lang="fr-FR" sz="2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b="1" dirty="0" smtClean="0"/>
                        <a:t>- 183 600</a:t>
                      </a:r>
                      <a:endParaRPr lang="fr-FR"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0183">
                <a:tc>
                  <a:txBody>
                    <a:bodyPr/>
                    <a:lstStyle/>
                    <a:p>
                      <a:pPr algn="ctr"/>
                      <a:r>
                        <a:rPr lang="fr-FR" sz="2100" b="0" u="sng" dirty="0" smtClean="0"/>
                        <a:t>Heure</a:t>
                      </a:r>
                      <a:r>
                        <a:rPr lang="fr-FR" sz="2100" b="0" u="sng" baseline="0" dirty="0" smtClean="0"/>
                        <a:t> </a:t>
                      </a:r>
                      <a:r>
                        <a:rPr lang="fr-FR" sz="2100" b="0" u="sng" dirty="0" smtClean="0"/>
                        <a:t> MOD</a:t>
                      </a:r>
                    </a:p>
                    <a:p>
                      <a:pPr algn="ctr"/>
                      <a:r>
                        <a:rPr lang="fr-FR" sz="2100" b="0" u="sng" dirty="0" smtClean="0"/>
                        <a:t>Production </a:t>
                      </a:r>
                      <a:endParaRPr lang="fr-FR" sz="2100" b="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smtClean="0"/>
                        <a:t>200 000</a:t>
                      </a:r>
                      <a:endParaRPr lang="fr-FR" sz="2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smtClean="0"/>
                        <a:t>146.67 x 2000 =          293 340</a:t>
                      </a:r>
                      <a:endParaRPr lang="fr-FR" sz="2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b="1" dirty="0" smtClean="0"/>
                        <a:t>- 93 340</a:t>
                      </a:r>
                      <a:endParaRPr lang="fr-FR"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0183">
                <a:tc>
                  <a:txBody>
                    <a:bodyPr/>
                    <a:lstStyle/>
                    <a:p>
                      <a:pPr algn="ctr"/>
                      <a:r>
                        <a:rPr lang="fr-FR" sz="2100" b="0" u="sng" dirty="0" smtClean="0"/>
                        <a:t>Heure</a:t>
                      </a:r>
                      <a:r>
                        <a:rPr lang="fr-FR" sz="2100" b="0" u="sng" baseline="0" dirty="0" smtClean="0"/>
                        <a:t> </a:t>
                      </a:r>
                      <a:r>
                        <a:rPr lang="fr-FR" sz="2100" b="0" u="sng" dirty="0" smtClean="0"/>
                        <a:t> MOD</a:t>
                      </a:r>
                    </a:p>
                    <a:p>
                      <a:pPr algn="ctr"/>
                      <a:r>
                        <a:rPr lang="fr-FR" sz="2100" b="0" u="sng" dirty="0" smtClean="0"/>
                        <a:t>Distribution </a:t>
                      </a:r>
                      <a:endParaRPr lang="fr-FR" sz="2100" b="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smtClean="0"/>
                        <a:t>100 000</a:t>
                      </a:r>
                      <a:endParaRPr lang="fr-FR" sz="2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smtClean="0"/>
                        <a:t>50 x 2000 = 100 000</a:t>
                      </a:r>
                      <a:endParaRPr lang="fr-FR" sz="2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b="1" dirty="0" smtClean="0"/>
                        <a:t>0</a:t>
                      </a:r>
                      <a:endParaRPr lang="fr-FR"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0183">
                <a:tc>
                  <a:txBody>
                    <a:bodyPr/>
                    <a:lstStyle/>
                    <a:p>
                      <a:pPr algn="ctr"/>
                      <a:r>
                        <a:rPr lang="fr-FR" sz="2100" b="0" u="sng" dirty="0" smtClean="0"/>
                        <a:t>Charges indirectes</a:t>
                      </a:r>
                      <a:endParaRPr lang="fr-FR" sz="2100" b="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smtClean="0"/>
                        <a:t>280 000</a:t>
                      </a:r>
                      <a:endParaRPr lang="fr-FR" sz="2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dirty="0" smtClean="0"/>
                        <a:t>172.23 x 2000 = </a:t>
                      </a:r>
                    </a:p>
                    <a:p>
                      <a:pPr algn="ctr"/>
                      <a:r>
                        <a:rPr lang="fr-FR" sz="2100" dirty="0" smtClean="0"/>
                        <a:t>344 460</a:t>
                      </a:r>
                      <a:endParaRPr lang="fr-FR" sz="2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b="1" dirty="0" smtClean="0"/>
                        <a:t>- 64 460</a:t>
                      </a:r>
                      <a:endParaRPr lang="fr-FR"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5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100" b="1" u="sng" dirty="0" smtClean="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b="1" dirty="0" smtClean="0"/>
                        <a:t>1 478 000</a:t>
                      </a:r>
                      <a:endParaRPr lang="fr-FR"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b="1" dirty="0" smtClean="0"/>
                        <a:t>1 782 200</a:t>
                      </a:r>
                      <a:endParaRPr lang="fr-FR" sz="2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100" b="1" dirty="0" smtClean="0">
                          <a:solidFill>
                            <a:srgbClr val="FF0000"/>
                          </a:solidFill>
                        </a:rPr>
                        <a:t>- 304 200</a:t>
                      </a:r>
                      <a:endParaRPr lang="fr-FR" sz="21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3"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BC19C24A-08E5-40D8-B2EB-9686531FF96E}" type="datetime1">
              <a:rPr lang="fr-FR" smtClean="0"/>
              <a:pPr/>
              <a:t>18/03/2020</a:t>
            </a:fld>
            <a:endParaRPr lang="fr-FR"/>
          </a:p>
        </p:txBody>
      </p:sp>
      <p:sp>
        <p:nvSpPr>
          <p:cNvPr id="8" name="Espace réservé du numéro de diapositive 7"/>
          <p:cNvSpPr>
            <a:spLocks noGrp="1"/>
          </p:cNvSpPr>
          <p:nvPr>
            <p:ph type="sldNum" sz="quarter" idx="12"/>
          </p:nvPr>
        </p:nvSpPr>
        <p:spPr/>
        <p:txBody>
          <a:bodyPr/>
          <a:lstStyle/>
          <a:p>
            <a:fld id="{15DD9D23-6D44-4FAA-A330-2237862EF4A5}" type="slidenum">
              <a:rPr lang="fr-FR" smtClean="0"/>
              <a:pPr/>
              <a:t>78</a:t>
            </a:fld>
            <a:endParaRPr lang="fr-FR"/>
          </a:p>
        </p:txBody>
      </p:sp>
      <p:sp>
        <p:nvSpPr>
          <p:cNvPr id="10" name="Espace réservé du pied de page 9"/>
          <p:cNvSpPr>
            <a:spLocks noGrp="1"/>
          </p:cNvSpPr>
          <p:nvPr>
            <p:ph type="ftr" sz="quarter" idx="11"/>
          </p:nvPr>
        </p:nvSpPr>
        <p:spPr/>
        <p:txBody>
          <a:bodyPr/>
          <a:lstStyle/>
          <a:p>
            <a:r>
              <a:rPr lang="fr-FR" smtClean="0"/>
              <a:t>Année universitaire 2018-2019</a:t>
            </a:r>
            <a:endParaRPr lang="fr-FR"/>
          </a:p>
        </p:txBody>
      </p:sp>
      <p:sp>
        <p:nvSpPr>
          <p:cNvPr id="9" name="ZoneTexte 8"/>
          <p:cNvSpPr txBox="1"/>
          <p:nvPr/>
        </p:nvSpPr>
        <p:spPr>
          <a:xfrm>
            <a:off x="2357422" y="142853"/>
            <a:ext cx="4429156"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800" b="1" u="sng" dirty="0" smtClean="0">
                <a:solidFill>
                  <a:srgbClr val="002060"/>
                </a:solidFill>
              </a:rPr>
              <a:t>Cas pratiques     TD5</a:t>
            </a:r>
          </a:p>
        </p:txBody>
      </p:sp>
      <p:sp>
        <p:nvSpPr>
          <p:cNvPr id="12" name="ZoneTexte 11"/>
          <p:cNvSpPr txBox="1"/>
          <p:nvPr/>
        </p:nvSpPr>
        <p:spPr>
          <a:xfrm>
            <a:off x="785786" y="785794"/>
            <a:ext cx="7072362" cy="392415"/>
          </a:xfrm>
          <a:prstGeom prst="rect">
            <a:avLst/>
          </a:prstGeom>
          <a:solidFill>
            <a:schemeClr val="bg1"/>
          </a:solidFill>
        </p:spPr>
        <p:txBody>
          <a:bodyPr wrap="square" rtlCol="0">
            <a:spAutoFit/>
          </a:bodyPr>
          <a:lstStyle/>
          <a:p>
            <a:pPr algn="ctr"/>
            <a:r>
              <a:rPr lang="fr-FR" sz="1950" b="1" u="sng" dirty="0" smtClean="0">
                <a:solidFill>
                  <a:srgbClr val="FF0000"/>
                </a:solidFill>
              </a:rPr>
              <a:t>Corrigé 5:</a:t>
            </a:r>
          </a:p>
        </p:txBody>
      </p:sp>
      <p:sp>
        <p:nvSpPr>
          <p:cNvPr id="13" name="Rectangle 12"/>
          <p:cNvSpPr/>
          <p:nvPr/>
        </p:nvSpPr>
        <p:spPr>
          <a:xfrm>
            <a:off x="2857488" y="2071678"/>
            <a:ext cx="3126625" cy="2862322"/>
          </a:xfrm>
          <a:prstGeom prst="rect">
            <a:avLst/>
          </a:prstGeom>
        </p:spPr>
        <p:txBody>
          <a:bodyPr wrap="none">
            <a:spAutoFit/>
          </a:bodyPr>
          <a:lstStyle/>
          <a:p>
            <a:pPr algn="ctr"/>
            <a:r>
              <a:rPr lang="fr-FR" sz="3600" u="sng" dirty="0" smtClean="0"/>
              <a:t>Ecart total</a:t>
            </a:r>
          </a:p>
          <a:p>
            <a:pPr algn="ctr"/>
            <a:r>
              <a:rPr lang="fr-FR" sz="3600" dirty="0" smtClean="0"/>
              <a:t>=</a:t>
            </a:r>
          </a:p>
          <a:p>
            <a:pPr algn="ctr"/>
            <a:r>
              <a:rPr lang="fr-FR" sz="3600" dirty="0" smtClean="0"/>
              <a:t>-304 200</a:t>
            </a:r>
          </a:p>
          <a:p>
            <a:pPr algn="ctr"/>
            <a:endParaRPr lang="fr-FR" sz="3600" dirty="0" smtClean="0"/>
          </a:p>
          <a:p>
            <a:pPr algn="ctr"/>
            <a:r>
              <a:rPr lang="fr-FR" sz="3600" b="1" dirty="0" smtClean="0">
                <a:solidFill>
                  <a:srgbClr val="FF0000"/>
                </a:solidFill>
              </a:rPr>
              <a:t>Ecart favorable</a:t>
            </a:r>
            <a:endParaRPr lang="fr-FR" sz="3600" b="1" dirty="0">
              <a:solidFill>
                <a:srgbClr val="FF0000"/>
              </a:solidFill>
            </a:endParaRPr>
          </a:p>
        </p:txBody>
      </p:sp>
      <p:pic>
        <p:nvPicPr>
          <p:cNvPr id="11"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142976" cy="1000108"/>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143108" y="2643182"/>
            <a:ext cx="4357718"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lnSpc>
                <a:spcPct val="150000"/>
              </a:lnSpc>
            </a:pPr>
            <a:r>
              <a:rPr lang="fr-FR" sz="4800" b="1" u="sng" dirty="0" smtClean="0">
                <a:solidFill>
                  <a:srgbClr val="002060"/>
                </a:solidFill>
              </a:rPr>
              <a:t>Bon courage</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5" name="Espace réservé de la date 4"/>
          <p:cNvSpPr>
            <a:spLocks noGrp="1"/>
          </p:cNvSpPr>
          <p:nvPr>
            <p:ph type="dt" sz="half" idx="10"/>
          </p:nvPr>
        </p:nvSpPr>
        <p:spPr/>
        <p:txBody>
          <a:bodyPr/>
          <a:lstStyle/>
          <a:p>
            <a:fld id="{8B7E7FA8-DFC2-47A3-9145-164159461E88}" type="datetime1">
              <a:rPr lang="fr-FR" smtClean="0"/>
              <a:pPr/>
              <a:t>18/03/2020</a:t>
            </a:fld>
            <a:endParaRPr lang="fr-FR"/>
          </a:p>
        </p:txBody>
      </p:sp>
      <p:sp>
        <p:nvSpPr>
          <p:cNvPr id="7" name="Espace réservé du numéro de diapositive 6"/>
          <p:cNvSpPr>
            <a:spLocks noGrp="1"/>
          </p:cNvSpPr>
          <p:nvPr>
            <p:ph type="sldNum" sz="quarter" idx="12"/>
          </p:nvPr>
        </p:nvSpPr>
        <p:spPr/>
        <p:txBody>
          <a:bodyPr/>
          <a:lstStyle/>
          <a:p>
            <a:fld id="{15DD9D23-6D44-4FAA-A330-2237862EF4A5}" type="slidenum">
              <a:rPr lang="fr-FR" smtClean="0"/>
              <a:pPr/>
              <a:t>79</a:t>
            </a:fld>
            <a:endParaRPr lang="fr-FR"/>
          </a:p>
        </p:txBody>
      </p:sp>
      <p:sp>
        <p:nvSpPr>
          <p:cNvPr id="8" name="Espace réservé du pied de page 7"/>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49" name="ZoneTexte 48"/>
          <p:cNvSpPr txBox="1"/>
          <p:nvPr/>
        </p:nvSpPr>
        <p:spPr>
          <a:xfrm>
            <a:off x="2428860" y="714356"/>
            <a:ext cx="3714776"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1. Définition des notions</a:t>
            </a:r>
          </a:p>
        </p:txBody>
      </p:sp>
      <p:sp>
        <p:nvSpPr>
          <p:cNvPr id="5" name="Rectangle 3"/>
          <p:cNvSpPr txBox="1">
            <a:spLocks noChangeArrowheads="1"/>
          </p:cNvSpPr>
          <p:nvPr/>
        </p:nvSpPr>
        <p:spPr>
          <a:xfrm>
            <a:off x="214282" y="1285860"/>
            <a:ext cx="7786742" cy="2500330"/>
          </a:xfrm>
          <a:prstGeom prst="rect">
            <a:avLst/>
          </a:prstGeom>
        </p:spPr>
        <p:txBody>
          <a:bodyPr vert="horz">
            <a:normAutofit fontScale="92500" lnSpcReduction="10000"/>
          </a:bodyPr>
          <a:lstStyle/>
          <a:p>
            <a:pPr marL="0" marR="0" lvl="0" indent="0" algn="just" defTabSz="914400" rtl="0" eaLnBrk="1" fontAlgn="auto" latinLnBrk="0" hangingPunct="1">
              <a:lnSpc>
                <a:spcPct val="100000"/>
              </a:lnSpc>
              <a:spcBef>
                <a:spcPts val="600"/>
              </a:spcBef>
              <a:spcAft>
                <a:spcPts val="0"/>
              </a:spcAft>
              <a:buClr>
                <a:schemeClr val="tx2"/>
              </a:buClr>
              <a:buSzTx/>
              <a:buFont typeface="Wingdings" pitchFamily="2" charset="2"/>
              <a:buChar char="ü"/>
              <a:tabLst/>
              <a:defRPr/>
            </a:pPr>
            <a:r>
              <a:rPr kumimoji="0" lang="fr-FR" sz="2800" b="1" i="1" strike="noStrike" kern="1200" cap="none" spc="0" normalizeH="0" baseline="0" noProof="0" dirty="0" smtClean="0">
                <a:ln>
                  <a:noFill/>
                </a:ln>
                <a:solidFill>
                  <a:srgbClr val="C00000"/>
                </a:solidFill>
                <a:effectLst/>
                <a:uLnTx/>
                <a:uFillTx/>
                <a:latin typeface="+mn-lt"/>
                <a:ea typeface="+mn-ea"/>
                <a:cs typeface="+mn-cs"/>
              </a:rPr>
              <a:t>Contrôle stratégique:</a:t>
            </a:r>
            <a:r>
              <a:rPr kumimoji="0" lang="fr-FR" sz="2800" b="0" i="1" strike="noStrike" kern="1200" cap="none" spc="0" normalizeH="0" baseline="0" noProof="0" dirty="0" smtClean="0">
                <a:ln>
                  <a:noFill/>
                </a:ln>
                <a:solidFill>
                  <a:srgbClr val="C00000"/>
                </a:solidFill>
                <a:effectLst/>
                <a:uLnTx/>
                <a:uFillTx/>
                <a:latin typeface="+mn-lt"/>
                <a:ea typeface="+mn-ea"/>
                <a:cs typeface="+mn-cs"/>
              </a:rPr>
              <a:t> </a:t>
            </a:r>
            <a:r>
              <a:rPr kumimoji="0" lang="fr-FR" sz="2800" b="0" i="0" u="none" strike="noStrike" kern="1200" cap="none" spc="0" normalizeH="0" baseline="0" noProof="0" dirty="0" smtClean="0">
                <a:ln>
                  <a:noFill/>
                </a:ln>
                <a:solidFill>
                  <a:schemeClr val="tx1"/>
                </a:solidFill>
                <a:effectLst/>
                <a:uLnTx/>
                <a:uFillTx/>
                <a:latin typeface="+mn-lt"/>
                <a:ea typeface="+mn-ea"/>
                <a:cs typeface="+mn-cs"/>
              </a:rPr>
              <a:t>Détermine les buts de l’organisation et formule la stratégie permettant de les atteindre.</a:t>
            </a:r>
          </a:p>
          <a:p>
            <a:pPr marL="0" marR="0" lvl="0" indent="0" algn="just" defTabSz="914400" rtl="0" eaLnBrk="1" fontAlgn="auto" latinLnBrk="0" hangingPunct="1">
              <a:lnSpc>
                <a:spcPct val="100000"/>
              </a:lnSpc>
              <a:spcBef>
                <a:spcPts val="600"/>
              </a:spcBef>
              <a:spcAft>
                <a:spcPts val="0"/>
              </a:spcAft>
              <a:buClr>
                <a:schemeClr val="tx2"/>
              </a:buClr>
              <a:buSzTx/>
              <a:buFont typeface="Wingdings" pitchFamily="2" charset="2"/>
              <a:buChar char="ü"/>
              <a:tabLst/>
              <a:defRPr/>
            </a:pPr>
            <a:r>
              <a:rPr kumimoji="0" lang="fr-FR" sz="2800" b="1" i="1" strike="noStrike" kern="1200" cap="none" spc="0" normalizeH="0" baseline="0" noProof="0" dirty="0" smtClean="0">
                <a:ln>
                  <a:noFill/>
                </a:ln>
                <a:solidFill>
                  <a:srgbClr val="C00000"/>
                </a:solidFill>
                <a:effectLst/>
                <a:uLnTx/>
                <a:uFillTx/>
                <a:latin typeface="+mn-lt"/>
                <a:ea typeface="+mn-ea"/>
                <a:cs typeface="+mn-cs"/>
              </a:rPr>
              <a:t>Contrôle opérationnel:</a:t>
            </a:r>
            <a:r>
              <a:rPr kumimoji="0" lang="fr-FR" sz="2800" b="0" i="1" strike="noStrike" kern="1200" cap="none" spc="0" normalizeH="0" baseline="0" noProof="0" dirty="0" smtClean="0">
                <a:ln>
                  <a:noFill/>
                </a:ln>
                <a:solidFill>
                  <a:srgbClr val="C00000"/>
                </a:solidFill>
                <a:effectLst/>
                <a:uLnTx/>
                <a:uFillTx/>
                <a:latin typeface="+mn-lt"/>
                <a:ea typeface="+mn-ea"/>
                <a:cs typeface="+mn-cs"/>
              </a:rPr>
              <a:t> </a:t>
            </a:r>
            <a:r>
              <a:rPr kumimoji="0" lang="fr-FR" sz="2800" b="0" i="0" u="none" strike="noStrike" kern="1200" cap="none" spc="0" normalizeH="0" baseline="0" noProof="0" dirty="0" smtClean="0">
                <a:ln>
                  <a:noFill/>
                </a:ln>
                <a:solidFill>
                  <a:schemeClr val="tx1"/>
                </a:solidFill>
                <a:effectLst/>
                <a:uLnTx/>
                <a:uFillTx/>
                <a:latin typeface="+mn-lt"/>
                <a:ea typeface="+mn-ea"/>
                <a:cs typeface="+mn-cs"/>
              </a:rPr>
              <a:t>Focalisé sur les tâches répétitives de l’activité courante de l’organisation. Il permet aux responsables de garantir que les règles d’exécution de ces tâches soient respectées</a:t>
            </a:r>
            <a:r>
              <a:rPr kumimoji="0" lang="fr-FR" sz="26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just" defTabSz="914400" rtl="0" eaLnBrk="1" fontAlgn="auto" latinLnBrk="0" hangingPunct="1">
              <a:lnSpc>
                <a:spcPct val="100000"/>
              </a:lnSpc>
              <a:spcBef>
                <a:spcPts val="600"/>
              </a:spcBef>
              <a:spcAft>
                <a:spcPts val="0"/>
              </a:spcAft>
              <a:buClr>
                <a:schemeClr val="tx2"/>
              </a:buClr>
              <a:buSzPct val="73000"/>
              <a:buFont typeface="Wingdings" pitchFamily="2" charset="2"/>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600"/>
              </a:spcBef>
              <a:spcAft>
                <a:spcPts val="0"/>
              </a:spcAft>
              <a:buClr>
                <a:schemeClr val="tx2"/>
              </a:buClr>
              <a:buSzPct val="73000"/>
              <a:buFont typeface="Wingdings" pitchFamily="2" charset="2"/>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600"/>
              </a:spcBef>
              <a:spcAft>
                <a:spcPts val="0"/>
              </a:spcAft>
              <a:buClr>
                <a:schemeClr val="tx2"/>
              </a:buClr>
              <a:buSzPct val="73000"/>
              <a:buFont typeface="Wingdings" pitchFamily="2" charset="2"/>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600"/>
              </a:spcBef>
              <a:spcAft>
                <a:spcPts val="0"/>
              </a:spcAft>
              <a:buClr>
                <a:schemeClr val="tx2"/>
              </a:buClr>
              <a:buSzPct val="73000"/>
              <a:buFont typeface="Wingdings" pitchFamily="2" charset="2"/>
              <a:buNone/>
              <a:tabLst/>
              <a:defRPr/>
            </a:pPr>
            <a:endParaRPr kumimoji="0" lang="fr-F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 Box 24"/>
          <p:cNvSpPr txBox="1">
            <a:spLocks noChangeArrowheads="1"/>
          </p:cNvSpPr>
          <p:nvPr/>
        </p:nvSpPr>
        <p:spPr bwMode="auto">
          <a:xfrm>
            <a:off x="785785" y="3929066"/>
            <a:ext cx="7286677" cy="2523768"/>
          </a:xfrm>
          <a:prstGeom prst="rect">
            <a:avLst/>
          </a:prstGeom>
          <a:solidFill>
            <a:schemeClr val="bg1"/>
          </a:solidFill>
          <a:ln w="31750">
            <a:solidFill>
              <a:schemeClr val="tx2"/>
            </a:solidFill>
            <a:miter lim="800000"/>
            <a:headEnd/>
            <a:tailEnd/>
          </a:ln>
          <a:effectLst/>
        </p:spPr>
        <p:txBody>
          <a:bodyPr wrap="square">
            <a:spAutoFit/>
          </a:bodyPr>
          <a:lstStyle/>
          <a:p>
            <a:pPr algn="just"/>
            <a:r>
              <a:rPr lang="fr-FR" sz="2800" b="1" u="sng" dirty="0">
                <a:solidFill>
                  <a:srgbClr val="FF0000"/>
                </a:solidFill>
              </a:rPr>
              <a:t>Contrôle de gestion:</a:t>
            </a:r>
            <a:r>
              <a:rPr lang="fr-FR" sz="2800" b="1" dirty="0">
                <a:solidFill>
                  <a:srgbClr val="FF0000"/>
                </a:solidFill>
              </a:rPr>
              <a:t> </a:t>
            </a:r>
            <a:r>
              <a:rPr lang="fr-FR" sz="2600" dirty="0"/>
              <a:t>Assure la cohérence entre le contrôle stratégique et le contrôle opérationnel:</a:t>
            </a:r>
          </a:p>
          <a:p>
            <a:pPr algn="just">
              <a:buFontTx/>
              <a:buChar char="-"/>
            </a:pPr>
            <a:r>
              <a:rPr lang="fr-FR" sz="2600" dirty="0"/>
              <a:t> En concrétisant les objectifs stratégiques au niveau de la gestion quotidienne;</a:t>
            </a:r>
          </a:p>
          <a:p>
            <a:pPr algn="just">
              <a:buFontTx/>
              <a:buChar char="-"/>
            </a:pPr>
            <a:r>
              <a:rPr lang="fr-FR" sz="2600" dirty="0"/>
              <a:t> En formalisant les aptitudes et le savoir faire du quotidien au niveau stratégique.</a:t>
            </a:r>
          </a:p>
        </p:txBody>
      </p:sp>
      <p:sp>
        <p:nvSpPr>
          <p:cNvPr id="7" name="Flèche droite 6"/>
          <p:cNvSpPr/>
          <p:nvPr/>
        </p:nvSpPr>
        <p:spPr>
          <a:xfrm>
            <a:off x="214282" y="4714884"/>
            <a:ext cx="500066" cy="92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e la date 7"/>
          <p:cNvSpPr>
            <a:spLocks noGrp="1"/>
          </p:cNvSpPr>
          <p:nvPr>
            <p:ph type="dt" sz="half" idx="10"/>
          </p:nvPr>
        </p:nvSpPr>
        <p:spPr/>
        <p:txBody>
          <a:bodyPr/>
          <a:lstStyle/>
          <a:p>
            <a:fld id="{1989F3A3-7784-4A5E-8348-8618DEC535F0}" type="datetime1">
              <a:rPr lang="fr-FR" smtClean="0"/>
              <a:pPr/>
              <a:t>18/03/2020</a:t>
            </a:fld>
            <a:endParaRPr lang="fr-FR"/>
          </a:p>
        </p:txBody>
      </p:sp>
      <p:sp>
        <p:nvSpPr>
          <p:cNvPr id="11" name="Espace réservé du numéro de diapositive 10"/>
          <p:cNvSpPr>
            <a:spLocks noGrp="1"/>
          </p:cNvSpPr>
          <p:nvPr>
            <p:ph type="sldNum" sz="quarter" idx="12"/>
          </p:nvPr>
        </p:nvSpPr>
        <p:spPr/>
        <p:txBody>
          <a:bodyPr/>
          <a:lstStyle/>
          <a:p>
            <a:fld id="{15DD9D23-6D44-4FAA-A330-2237862EF4A5}" type="slidenum">
              <a:rPr lang="fr-FR" smtClean="0"/>
              <a:pPr/>
              <a:t>8</a:t>
            </a:fld>
            <a:endParaRPr lang="fr-FR"/>
          </a:p>
        </p:txBody>
      </p:sp>
      <p:sp>
        <p:nvSpPr>
          <p:cNvPr id="12" name="Espace réservé du pied de page 11"/>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357290" y="142852"/>
            <a:ext cx="6643734" cy="4924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2600" b="1" u="sng" dirty="0" smtClean="0">
                <a:solidFill>
                  <a:srgbClr val="002060"/>
                </a:solidFill>
              </a:rPr>
              <a:t>Chapitre 1: Autour du « Contrôle de Gestion »</a:t>
            </a:r>
          </a:p>
        </p:txBody>
      </p:sp>
      <p:pic>
        <p:nvPicPr>
          <p:cNvPr id="10" name="Picture 11" descr="RÃ©sultat de recherche d'images pour &quot;fsjes ain sebaa casa&quot;"/>
          <p:cNvPicPr>
            <a:picLocks noChangeAspect="1" noChangeArrowheads="1"/>
          </p:cNvPicPr>
          <p:nvPr/>
        </p:nvPicPr>
        <p:blipFill>
          <a:blip r:embed="rId3"/>
          <a:srcRect/>
          <a:stretch>
            <a:fillRect/>
          </a:stretch>
        </p:blipFill>
        <p:spPr bwMode="auto">
          <a:xfrm>
            <a:off x="0" y="0"/>
            <a:ext cx="1214414" cy="1000108"/>
          </a:xfrm>
          <a:prstGeom prst="rect">
            <a:avLst/>
          </a:prstGeom>
          <a:noFill/>
        </p:spPr>
      </p:pic>
      <p:sp>
        <p:nvSpPr>
          <p:cNvPr id="49" name="ZoneTexte 48"/>
          <p:cNvSpPr txBox="1"/>
          <p:nvPr/>
        </p:nvSpPr>
        <p:spPr>
          <a:xfrm>
            <a:off x="2428860" y="714356"/>
            <a:ext cx="3714776" cy="492443"/>
          </a:xfrm>
          <a:prstGeom prst="rect">
            <a:avLst/>
          </a:prstGeom>
          <a:solidFill>
            <a:schemeClr val="accent4">
              <a:lumMod val="20000"/>
              <a:lumOff val="80000"/>
            </a:schemeClr>
          </a:solidFill>
        </p:spPr>
        <p:txBody>
          <a:bodyPr wrap="square" rtlCol="0">
            <a:spAutoFit/>
          </a:bodyPr>
          <a:lstStyle/>
          <a:p>
            <a:pPr algn="ctr"/>
            <a:r>
              <a:rPr lang="fr-FR" sz="2600" b="1" i="1" u="sng" dirty="0" smtClean="0">
                <a:solidFill>
                  <a:schemeClr val="tx2">
                    <a:lumMod val="50000"/>
                  </a:schemeClr>
                </a:solidFill>
              </a:rPr>
              <a:t>1. Définition des notions</a:t>
            </a:r>
          </a:p>
        </p:txBody>
      </p:sp>
      <p:grpSp>
        <p:nvGrpSpPr>
          <p:cNvPr id="5" name="Group 13"/>
          <p:cNvGrpSpPr>
            <a:grpSpLocks/>
          </p:cNvGrpSpPr>
          <p:nvPr/>
        </p:nvGrpSpPr>
        <p:grpSpPr bwMode="auto">
          <a:xfrm>
            <a:off x="250825" y="1357298"/>
            <a:ext cx="7821637" cy="3214710"/>
            <a:chOff x="158" y="618"/>
            <a:chExt cx="5489" cy="1888"/>
          </a:xfrm>
        </p:grpSpPr>
        <p:sp>
          <p:nvSpPr>
            <p:cNvPr id="6" name="Text Box 11"/>
            <p:cNvSpPr txBox="1">
              <a:spLocks noChangeArrowheads="1"/>
            </p:cNvSpPr>
            <p:nvPr/>
          </p:nvSpPr>
          <p:spPr bwMode="auto">
            <a:xfrm>
              <a:off x="204" y="663"/>
              <a:ext cx="5398" cy="1843"/>
            </a:xfrm>
            <a:prstGeom prst="rect">
              <a:avLst/>
            </a:prstGeom>
            <a:noFill/>
            <a:ln w="28575">
              <a:noFill/>
              <a:miter lim="800000"/>
              <a:headEnd/>
              <a:tailEnd/>
            </a:ln>
            <a:effectLst/>
          </p:spPr>
          <p:txBody>
            <a:bodyPr wrap="square">
              <a:spAutoFit/>
            </a:bodyPr>
            <a:lstStyle/>
            <a:p>
              <a:pPr algn="just">
                <a:spcBef>
                  <a:spcPct val="50000"/>
                </a:spcBef>
              </a:pPr>
              <a:r>
                <a:rPr lang="fr-FR" sz="2400" dirty="0" smtClean="0"/>
                <a:t> «</a:t>
              </a:r>
              <a:r>
                <a:rPr lang="fr-FR" sz="2400" dirty="0"/>
                <a:t> Le </a:t>
              </a:r>
              <a:r>
                <a:rPr lang="fr-FR" sz="2600" b="1" dirty="0">
                  <a:solidFill>
                    <a:srgbClr val="FF0000"/>
                  </a:solidFill>
                </a:rPr>
                <a:t>contrôle de gestion </a:t>
              </a:r>
              <a:r>
                <a:rPr lang="fr-FR" sz="2400" dirty="0"/>
                <a:t>peut se définir comme un processus d’aide à la décision permettant une intervention avant, pendant et après l’action. </a:t>
              </a:r>
              <a:endParaRPr lang="fr-FR" sz="2400" dirty="0" smtClean="0"/>
            </a:p>
            <a:p>
              <a:pPr algn="just">
                <a:spcBef>
                  <a:spcPct val="50000"/>
                </a:spcBef>
              </a:pPr>
              <a:r>
                <a:rPr lang="fr-FR" sz="2400" dirty="0" smtClean="0"/>
                <a:t>C’est </a:t>
              </a:r>
              <a:r>
                <a:rPr lang="fr-FR" sz="2400" dirty="0"/>
                <a:t>un système global d’information interne à l’entreprise qui permet la centralisation, la synthèse et l’interprétation de l’ensemble des données figurant les performances de chacune des activités de l’entreprise ».</a:t>
              </a:r>
              <a:r>
                <a:rPr lang="fr-FR" dirty="0"/>
                <a:t>   </a:t>
              </a:r>
              <a:endParaRPr lang="fr-FR" u="sng" dirty="0"/>
            </a:p>
          </p:txBody>
        </p:sp>
        <p:sp>
          <p:nvSpPr>
            <p:cNvPr id="7" name="AutoShape 12"/>
            <p:cNvSpPr>
              <a:spLocks noChangeArrowheads="1"/>
            </p:cNvSpPr>
            <p:nvPr/>
          </p:nvSpPr>
          <p:spPr bwMode="auto">
            <a:xfrm>
              <a:off x="158" y="618"/>
              <a:ext cx="5489" cy="1768"/>
            </a:xfrm>
            <a:prstGeom prst="roundRect">
              <a:avLst>
                <a:gd name="adj" fmla="val 16667"/>
              </a:avLst>
            </a:prstGeom>
            <a:noFill/>
            <a:ln w="28575">
              <a:solidFill>
                <a:schemeClr val="accent1"/>
              </a:solidFill>
              <a:round/>
              <a:headEnd/>
              <a:tailEnd/>
            </a:ln>
            <a:effectLst/>
          </p:spPr>
          <p:txBody>
            <a:bodyPr wrap="none" anchor="ctr"/>
            <a:lstStyle/>
            <a:p>
              <a:endParaRPr lang="fr-FR"/>
            </a:p>
          </p:txBody>
        </p:sp>
      </p:grpSp>
      <p:grpSp>
        <p:nvGrpSpPr>
          <p:cNvPr id="8" name="Group 17"/>
          <p:cNvGrpSpPr>
            <a:grpSpLocks/>
          </p:cNvGrpSpPr>
          <p:nvPr/>
        </p:nvGrpSpPr>
        <p:grpSpPr bwMode="auto">
          <a:xfrm>
            <a:off x="214282" y="4646618"/>
            <a:ext cx="7858180" cy="2068530"/>
            <a:chOff x="158" y="2531"/>
            <a:chExt cx="5489" cy="1677"/>
          </a:xfrm>
        </p:grpSpPr>
        <p:sp>
          <p:nvSpPr>
            <p:cNvPr id="11" name="Text Box 15"/>
            <p:cNvSpPr txBox="1">
              <a:spLocks noChangeArrowheads="1"/>
            </p:cNvSpPr>
            <p:nvPr/>
          </p:nvSpPr>
          <p:spPr bwMode="auto">
            <a:xfrm>
              <a:off x="204" y="2622"/>
              <a:ext cx="5307" cy="1447"/>
            </a:xfrm>
            <a:prstGeom prst="rect">
              <a:avLst/>
            </a:prstGeom>
            <a:solidFill>
              <a:schemeClr val="bg1"/>
            </a:solidFill>
            <a:ln w="28575">
              <a:noFill/>
              <a:miter lim="800000"/>
              <a:headEnd/>
              <a:tailEnd/>
            </a:ln>
            <a:effectLst/>
          </p:spPr>
          <p:txBody>
            <a:bodyPr wrap="square">
              <a:spAutoFit/>
            </a:bodyPr>
            <a:lstStyle/>
            <a:p>
              <a:pPr algn="just">
                <a:spcBef>
                  <a:spcPct val="50000"/>
                </a:spcBef>
              </a:pPr>
              <a:r>
                <a:rPr lang="fr-FR" sz="2400" dirty="0" smtClean="0"/>
                <a:t> «</a:t>
              </a:r>
              <a:r>
                <a:rPr lang="fr-FR" sz="2400" dirty="0"/>
                <a:t> Le </a:t>
              </a:r>
              <a:r>
                <a:rPr lang="fr-FR" sz="2600" b="1" dirty="0">
                  <a:solidFill>
                    <a:srgbClr val="FF0000"/>
                  </a:solidFill>
                </a:rPr>
                <a:t>contrôle de gestion </a:t>
              </a:r>
              <a:r>
                <a:rPr lang="fr-FR" sz="2400" dirty="0"/>
                <a:t>est formé des processus et systèmes qui permettent aux dirigeants d’avoir l’assurance que les choix stratégiques et les actions courantes sont et ont été cohérents. </a:t>
              </a:r>
            </a:p>
            <a:p>
              <a:pPr algn="just">
                <a:spcBef>
                  <a:spcPct val="50000"/>
                </a:spcBef>
              </a:pPr>
              <a:r>
                <a:rPr lang="fr-FR" sz="2400" dirty="0"/>
                <a:t>Il finalise, pilote et post évalue ».</a:t>
              </a:r>
              <a:r>
                <a:rPr lang="fr-FR" dirty="0"/>
                <a:t>  </a:t>
              </a:r>
              <a:endParaRPr lang="fr-FR" u="sng" dirty="0"/>
            </a:p>
          </p:txBody>
        </p:sp>
        <p:sp>
          <p:nvSpPr>
            <p:cNvPr id="12" name="AutoShape 16"/>
            <p:cNvSpPr>
              <a:spLocks noChangeArrowheads="1"/>
            </p:cNvSpPr>
            <p:nvPr/>
          </p:nvSpPr>
          <p:spPr bwMode="auto">
            <a:xfrm>
              <a:off x="158" y="2531"/>
              <a:ext cx="5489" cy="1677"/>
            </a:xfrm>
            <a:prstGeom prst="roundRect">
              <a:avLst>
                <a:gd name="adj" fmla="val 16667"/>
              </a:avLst>
            </a:prstGeom>
            <a:noFill/>
            <a:ln w="28575">
              <a:solidFill>
                <a:schemeClr val="accent1"/>
              </a:solidFill>
              <a:round/>
              <a:headEnd/>
              <a:tailEnd/>
            </a:ln>
            <a:effectLst/>
          </p:spPr>
          <p:txBody>
            <a:bodyPr wrap="none" anchor="ctr"/>
            <a:lstStyle/>
            <a:p>
              <a:endParaRPr lang="fr-FR"/>
            </a:p>
          </p:txBody>
        </p:sp>
      </p:grpSp>
      <p:sp>
        <p:nvSpPr>
          <p:cNvPr id="13" name="AutoShape 18"/>
          <p:cNvSpPr>
            <a:spLocks noChangeArrowheads="1"/>
          </p:cNvSpPr>
          <p:nvPr/>
        </p:nvSpPr>
        <p:spPr bwMode="auto">
          <a:xfrm>
            <a:off x="0" y="1423977"/>
            <a:ext cx="395288" cy="576263"/>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fr-FR"/>
          </a:p>
        </p:txBody>
      </p:sp>
      <p:sp>
        <p:nvSpPr>
          <p:cNvPr id="14" name="AutoShape 19"/>
          <p:cNvSpPr>
            <a:spLocks noChangeArrowheads="1"/>
          </p:cNvSpPr>
          <p:nvPr/>
        </p:nvSpPr>
        <p:spPr bwMode="auto">
          <a:xfrm>
            <a:off x="0" y="4710125"/>
            <a:ext cx="395288" cy="576263"/>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fr-FR"/>
          </a:p>
        </p:txBody>
      </p:sp>
      <p:sp>
        <p:nvSpPr>
          <p:cNvPr id="15" name="Espace réservé de la date 14"/>
          <p:cNvSpPr>
            <a:spLocks noGrp="1"/>
          </p:cNvSpPr>
          <p:nvPr>
            <p:ph type="dt" sz="half" idx="10"/>
          </p:nvPr>
        </p:nvSpPr>
        <p:spPr/>
        <p:txBody>
          <a:bodyPr/>
          <a:lstStyle/>
          <a:p>
            <a:fld id="{5D41E5E7-9C03-47E5-B561-5A12290F787B}" type="datetime1">
              <a:rPr lang="fr-FR" smtClean="0"/>
              <a:pPr/>
              <a:t>18/03/2020</a:t>
            </a:fld>
            <a:endParaRPr lang="fr-FR"/>
          </a:p>
        </p:txBody>
      </p:sp>
      <p:sp>
        <p:nvSpPr>
          <p:cNvPr id="16" name="Espace réservé du numéro de diapositive 15"/>
          <p:cNvSpPr>
            <a:spLocks noGrp="1"/>
          </p:cNvSpPr>
          <p:nvPr>
            <p:ph type="sldNum" sz="quarter" idx="12"/>
          </p:nvPr>
        </p:nvSpPr>
        <p:spPr/>
        <p:txBody>
          <a:bodyPr/>
          <a:lstStyle/>
          <a:p>
            <a:fld id="{15DD9D23-6D44-4FAA-A330-2237862EF4A5}" type="slidenum">
              <a:rPr lang="fr-FR" smtClean="0"/>
              <a:pPr/>
              <a:t>9</a:t>
            </a:fld>
            <a:endParaRPr lang="fr-FR"/>
          </a:p>
        </p:txBody>
      </p:sp>
      <p:sp>
        <p:nvSpPr>
          <p:cNvPr id="17" name="Espace réservé du pied de page 16"/>
          <p:cNvSpPr>
            <a:spLocks noGrp="1"/>
          </p:cNvSpPr>
          <p:nvPr>
            <p:ph type="ftr" sz="quarter" idx="11"/>
          </p:nvPr>
        </p:nvSpPr>
        <p:spPr/>
        <p:txBody>
          <a:bodyPr/>
          <a:lstStyle/>
          <a:p>
            <a:r>
              <a:rPr lang="fr-FR" smtClean="0"/>
              <a:t>Année universitaire 2019-2020</a:t>
            </a:r>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917</TotalTime>
  <Words>4747</Words>
  <Application>Microsoft Office PowerPoint</Application>
  <PresentationFormat>Affichage à l'écran (4:3)</PresentationFormat>
  <Paragraphs>1130</Paragraphs>
  <Slides>79</Slides>
  <Notes>79</Notes>
  <HiddenSlides>0</HiddenSlides>
  <MMClips>0</MMClips>
  <ScaleCrop>false</ScaleCrop>
  <HeadingPairs>
    <vt:vector size="4" baseType="variant">
      <vt:variant>
        <vt:lpstr>Thème</vt:lpstr>
      </vt:variant>
      <vt:variant>
        <vt:i4>1</vt:i4>
      </vt:variant>
      <vt:variant>
        <vt:lpstr>Titres des diapositives</vt:lpstr>
      </vt:variant>
      <vt:variant>
        <vt:i4>79</vt:i4>
      </vt:variant>
    </vt:vector>
  </HeadingPairs>
  <TitlesOfParts>
    <vt:vector size="80" baseType="lpstr">
      <vt:lpstr>Opulent</vt:lpstr>
      <vt:lpstr>Contrôle  de  Gestion </vt:lpstr>
      <vt:lpstr>Diapositive 2</vt:lpstr>
      <vt:lpstr>Diapositive 3</vt:lpstr>
      <vt:lpstr>Diapositive 4</vt:lpstr>
      <vt:lpstr>Facteurs clés de la réussite d’une entreprise</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Roue de deming </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Contrôle  de  Gestion</dc:title>
  <dc:creator>dell</dc:creator>
  <cp:lastModifiedBy>dell</cp:lastModifiedBy>
  <cp:revision>93</cp:revision>
  <dcterms:created xsi:type="dcterms:W3CDTF">2019-01-21T19:37:45Z</dcterms:created>
  <dcterms:modified xsi:type="dcterms:W3CDTF">2020-03-18T15:02:30Z</dcterms:modified>
</cp:coreProperties>
</file>